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78" r:id="rId6"/>
    <p:sldId id="279" r:id="rId7"/>
    <p:sldId id="283" r:id="rId8"/>
    <p:sldId id="284" r:id="rId9"/>
    <p:sldId id="285" r:id="rId10"/>
    <p:sldId id="286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CBD"/>
    <a:srgbClr val="F1B5B8"/>
    <a:srgbClr val="D9B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6327"/>
  </p:normalViewPr>
  <p:slideViewPr>
    <p:cSldViewPr snapToGrid="0">
      <p:cViewPr varScale="1">
        <p:scale>
          <a:sx n="111" d="100"/>
          <a:sy n="111" d="100"/>
        </p:scale>
        <p:origin x="148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bourakis, Tony" userId="0f3f2976-865e-42ee-b6b9-e1c1f908a58c" providerId="ADAL" clId="{A289F286-683A-B040-A268-4FB994837B37}"/>
    <pc:docChg chg="modSld">
      <pc:chgData name="Kambourakis, Tony" userId="0f3f2976-865e-42ee-b6b9-e1c1f908a58c" providerId="ADAL" clId="{A289F286-683A-B040-A268-4FB994837B37}" dt="2022-03-20T23:45:28.005" v="34" actId="20577"/>
      <pc:docMkLst>
        <pc:docMk/>
      </pc:docMkLst>
      <pc:sldChg chg="modSp mod">
        <pc:chgData name="Kambourakis, Tony" userId="0f3f2976-865e-42ee-b6b9-e1c1f908a58c" providerId="ADAL" clId="{A289F286-683A-B040-A268-4FB994837B37}" dt="2022-03-20T23:45:28.005" v="34" actId="20577"/>
        <pc:sldMkLst>
          <pc:docMk/>
          <pc:sldMk cId="1678539575" sldId="278"/>
        </pc:sldMkLst>
        <pc:spChg chg="mod">
          <ac:chgData name="Kambourakis, Tony" userId="0f3f2976-865e-42ee-b6b9-e1c1f908a58c" providerId="ADAL" clId="{A289F286-683A-B040-A268-4FB994837B37}" dt="2022-03-20T23:45:19.613" v="23" actId="20577"/>
          <ac:spMkLst>
            <pc:docMk/>
            <pc:sldMk cId="1678539575" sldId="278"/>
            <ac:spMk id="5" creationId="{00000000-0000-0000-0000-000000000000}"/>
          </ac:spMkLst>
        </pc:spChg>
        <pc:spChg chg="mod">
          <ac:chgData name="Kambourakis, Tony" userId="0f3f2976-865e-42ee-b6b9-e1c1f908a58c" providerId="ADAL" clId="{A289F286-683A-B040-A268-4FB994837B37}" dt="2022-03-20T23:45:28.005" v="34" actId="20577"/>
          <ac:spMkLst>
            <pc:docMk/>
            <pc:sldMk cId="1678539575" sldId="27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75244D-EF2C-4419-BF41-BEE32EB26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6AC0C-9594-4729-9B42-38FECF9A11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2E221E-2052-46E8-9604-05E1210156C5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EA71BD-FBF9-4F09-BAAE-F879410DED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7DDF7E-B078-4225-9FDC-87EFEEC9A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24CBD-F6D4-4F89-8B86-39C0739100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3428D-3F36-4050-A95F-B70655F91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2394B6-D92E-4186-B9CD-280EAC341C9B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32F6DC9A-D972-4A86-9D4E-B4BC9511CC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>
            <a:extLst>
              <a:ext uri="{FF2B5EF4-FFF2-40B4-BE49-F238E27FC236}">
                <a16:creationId xmlns:a16="http://schemas.microsoft.com/office/drawing/2014/main" id="{E3BB0BB6-139E-4D54-A7ED-EA055B6141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6175375"/>
            <a:ext cx="15716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22B501-C463-46C3-8EF4-2E75307E178A}"/>
              </a:ext>
            </a:extLst>
          </p:cNvPr>
          <p:cNvCxnSpPr/>
          <p:nvPr userDrawn="1"/>
        </p:nvCxnSpPr>
        <p:spPr>
          <a:xfrm>
            <a:off x="830263" y="914400"/>
            <a:ext cx="971550" cy="0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3">
            <a:extLst>
              <a:ext uri="{FF2B5EF4-FFF2-40B4-BE49-F238E27FC236}">
                <a16:creationId xmlns:a16="http://schemas.microsoft.com/office/drawing/2014/main" id="{C2E9B25C-5073-4777-B2AE-CBB895E541C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975225" y="5845175"/>
            <a:ext cx="3529013" cy="620713"/>
            <a:chOff x="1011694" y="5857380"/>
            <a:chExt cx="3530026" cy="621608"/>
          </a:xfrm>
        </p:grpSpPr>
        <p:pic>
          <p:nvPicPr>
            <p:cNvPr id="8" name="Picture 15">
              <a:extLst>
                <a:ext uri="{FF2B5EF4-FFF2-40B4-BE49-F238E27FC236}">
                  <a16:creationId xmlns:a16="http://schemas.microsoft.com/office/drawing/2014/main" id="{C5CF4ED4-C634-4139-A225-7C97731769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694" y="5905160"/>
              <a:ext cx="501295" cy="494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6">
              <a:extLst>
                <a:ext uri="{FF2B5EF4-FFF2-40B4-BE49-F238E27FC236}">
                  <a16:creationId xmlns:a16="http://schemas.microsoft.com/office/drawing/2014/main" id="{FD6F5CF7-D73F-4852-AEDE-CD11AEABBC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232" y="5935856"/>
              <a:ext cx="475575" cy="543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7">
              <a:extLst>
                <a:ext uri="{FF2B5EF4-FFF2-40B4-BE49-F238E27FC236}">
                  <a16:creationId xmlns:a16="http://schemas.microsoft.com/office/drawing/2014/main" id="{37558E91-0F67-460B-A03C-8381B5C4BE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9050" y="5857380"/>
              <a:ext cx="725325" cy="614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8">
              <a:extLst>
                <a:ext uri="{FF2B5EF4-FFF2-40B4-BE49-F238E27FC236}">
                  <a16:creationId xmlns:a16="http://schemas.microsoft.com/office/drawing/2014/main" id="{E6F35350-F52C-486F-B720-D23F55F7C6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850" y="5978498"/>
              <a:ext cx="856870" cy="49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518" y="1019331"/>
            <a:ext cx="7258987" cy="2098623"/>
          </a:xfrm>
        </p:spPr>
        <p:txBody>
          <a:bodyPr anchor="t"/>
          <a:lstStyle>
            <a:lvl1pPr algn="l">
              <a:defRPr sz="3600" b="1" spc="-4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18" y="3177915"/>
            <a:ext cx="7266482" cy="959371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12" name="Date Placeholder 8">
            <a:extLst>
              <a:ext uri="{FF2B5EF4-FFF2-40B4-BE49-F238E27FC236}">
                <a16:creationId xmlns:a16="http://schemas.microsoft.com/office/drawing/2014/main" id="{AE4CB67C-38FB-4BF5-9055-54CD1E93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639763"/>
            <a:ext cx="1800225" cy="147637"/>
          </a:xfrm>
        </p:spPr>
        <p:txBody>
          <a:bodyPr lIns="90000" rIns="90000"/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5699214-09CF-4A3C-B051-32B44C0D0001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780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5B5787-8AB5-456E-8EE5-AD4D15E5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3FFE-A32F-4E71-A854-94CB3735FF5E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E3BA602-3A9C-4A7D-9E67-A6BF191301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65219-645B-4489-BDE2-3AC178E5E49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017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FDAD3A-5232-4B80-8084-CE167B1A268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C7583C56-D904-42AA-AE80-AAAF1CFE8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1E883E-D957-4F6D-8361-431CD076DC26}"/>
              </a:ext>
            </a:extLst>
          </p:cNvPr>
          <p:cNvCxnSpPr/>
          <p:nvPr userDrawn="1"/>
        </p:nvCxnSpPr>
        <p:spPr>
          <a:xfrm>
            <a:off x="8636000" y="342900"/>
            <a:ext cx="0" cy="90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E51C9E6A-E032-49F5-80E2-416DC1B5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8B02-B6DC-4EBC-BE2E-6D79797004C0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5735500-EFB7-4B49-A6E1-180DEC9CE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73929-E61B-4DDE-87DF-11EED718957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9147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5FE94-25F6-46D9-9168-A92930F81C2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D21E206E-AA34-4AC1-94AC-4598EC3D21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12825" y="365759"/>
            <a:ext cx="7804150" cy="5616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04353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C0B039-3B11-4DCC-BC34-381409D0244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15C36F-D85A-4AAC-865C-D55952EBAA03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2">
            <a:extLst>
              <a:ext uri="{FF2B5EF4-FFF2-40B4-BE49-F238E27FC236}">
                <a16:creationId xmlns:a16="http://schemas.microsoft.com/office/drawing/2014/main" id="{C11D2DC5-5BA0-4749-9269-D26FB5AAC8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6B41B5-38D8-4248-BE9A-770677CA3E3E}"/>
              </a:ext>
            </a:extLst>
          </p:cNvPr>
          <p:cNvCxnSpPr/>
          <p:nvPr userDrawn="1"/>
        </p:nvCxnSpPr>
        <p:spPr>
          <a:xfrm>
            <a:off x="8636000" y="342900"/>
            <a:ext cx="0" cy="90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444875" y="1718733"/>
            <a:ext cx="5372100" cy="425503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21717" y="1616074"/>
            <a:ext cx="2141524" cy="43576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7C0E0A38-5E1C-4655-9B4F-821A3E5871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654E-D0EC-4823-A181-9FB77CBB4EE9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0F9AC52-85A7-4D1F-A05A-2FAC778AAA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AA101FF-29FC-42AE-9879-2493F509F24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42592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39D736-788E-4F02-9D8D-144143AF094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18DC27-1BF9-48B8-9575-60D4B971B3E3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2">
            <a:extLst>
              <a:ext uri="{FF2B5EF4-FFF2-40B4-BE49-F238E27FC236}">
                <a16:creationId xmlns:a16="http://schemas.microsoft.com/office/drawing/2014/main" id="{2DC8466B-BFA2-4115-9529-C8071F72B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B3E239-3176-40E0-9465-6BD716E83003}"/>
              </a:ext>
            </a:extLst>
          </p:cNvPr>
          <p:cNvCxnSpPr/>
          <p:nvPr userDrawn="1"/>
        </p:nvCxnSpPr>
        <p:spPr>
          <a:xfrm>
            <a:off x="8636000" y="342900"/>
            <a:ext cx="0" cy="90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944533" y="1718733"/>
            <a:ext cx="3872442" cy="425503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21717" y="1616074"/>
            <a:ext cx="3794216" cy="43576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0AF72A69-1B12-441C-9637-B414F0D006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E88F-279D-4830-897C-260878F91FE7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A5D8FAF-9D84-4604-ABD8-BCF6BCF2C3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80E86C-8D14-4EBE-A6AA-CC6F509B9E4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20644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7F8EAF-33D9-4253-B601-27E4920F93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1FED4A-5BFD-47A0-90EE-BFFEF81CCBA3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2">
            <a:extLst>
              <a:ext uri="{FF2B5EF4-FFF2-40B4-BE49-F238E27FC236}">
                <a16:creationId xmlns:a16="http://schemas.microsoft.com/office/drawing/2014/main" id="{42EAAC4C-A6BC-446C-AAF4-D2225070D7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427105-ECB7-40BF-8C7D-7B4B80366732}"/>
              </a:ext>
            </a:extLst>
          </p:cNvPr>
          <p:cNvCxnSpPr/>
          <p:nvPr userDrawn="1"/>
        </p:nvCxnSpPr>
        <p:spPr>
          <a:xfrm>
            <a:off x="8636000" y="342900"/>
            <a:ext cx="0" cy="90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003741" y="3225799"/>
            <a:ext cx="7813234" cy="27479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21716" y="1616074"/>
            <a:ext cx="7593633" cy="1506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07F98994-6F16-40B5-9EC7-6A88AEA0341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0815-DC13-4552-A821-4D9A5E80B2A3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7956C72-AE60-45C8-B202-720018D366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80FA99-486F-499D-9DD9-F285E320618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404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5961B46F-E7A0-4198-B478-BBDD96990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0163"/>
            <a:ext cx="9183688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>
            <a:extLst>
              <a:ext uri="{FF2B5EF4-FFF2-40B4-BE49-F238E27FC236}">
                <a16:creationId xmlns:a16="http://schemas.microsoft.com/office/drawing/2014/main" id="{D83BA915-41D0-4CAD-A86A-51218D20759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352425"/>
            <a:ext cx="155892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A7EF83-69B3-4A32-B74E-B2FA575EFBB8}"/>
              </a:ext>
            </a:extLst>
          </p:cNvPr>
          <p:cNvCxnSpPr/>
          <p:nvPr userDrawn="1"/>
        </p:nvCxnSpPr>
        <p:spPr>
          <a:xfrm>
            <a:off x="1000125" y="1825625"/>
            <a:ext cx="97313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>
            <a:extLst>
              <a:ext uri="{FF2B5EF4-FFF2-40B4-BE49-F238E27FC236}">
                <a16:creationId xmlns:a16="http://schemas.microsoft.com/office/drawing/2014/main" id="{DA99EB87-C690-4845-8A64-34B987A5CED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11238" y="5857875"/>
            <a:ext cx="3530600" cy="620713"/>
            <a:chOff x="1011694" y="5857380"/>
            <a:chExt cx="3530026" cy="621608"/>
          </a:xfrm>
        </p:grpSpPr>
        <p:pic>
          <p:nvPicPr>
            <p:cNvPr id="8" name="Picture 15">
              <a:extLst>
                <a:ext uri="{FF2B5EF4-FFF2-40B4-BE49-F238E27FC236}">
                  <a16:creationId xmlns:a16="http://schemas.microsoft.com/office/drawing/2014/main" id="{068F6E8A-CB1D-4C3F-BB13-B3D5606046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694" y="5905160"/>
              <a:ext cx="501295" cy="494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6">
              <a:extLst>
                <a:ext uri="{FF2B5EF4-FFF2-40B4-BE49-F238E27FC236}">
                  <a16:creationId xmlns:a16="http://schemas.microsoft.com/office/drawing/2014/main" id="{0A5201B3-2EA2-47D4-8AF6-94580993C0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232" y="5935856"/>
              <a:ext cx="475575" cy="543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7">
              <a:extLst>
                <a:ext uri="{FF2B5EF4-FFF2-40B4-BE49-F238E27FC236}">
                  <a16:creationId xmlns:a16="http://schemas.microsoft.com/office/drawing/2014/main" id="{7A907D7A-91C1-4DF9-8AA2-86F5DC90EA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9050" y="5857380"/>
              <a:ext cx="725325" cy="614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8">
              <a:extLst>
                <a:ext uri="{FF2B5EF4-FFF2-40B4-BE49-F238E27FC236}">
                  <a16:creationId xmlns:a16="http://schemas.microsoft.com/office/drawing/2014/main" id="{896C8E22-68C7-4A16-BFD2-A3DBC15592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850" y="5978498"/>
              <a:ext cx="856870" cy="49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780" y="1887400"/>
            <a:ext cx="7086725" cy="1230554"/>
          </a:xfrm>
        </p:spPr>
        <p:txBody>
          <a:bodyPr anchor="t"/>
          <a:lstStyle>
            <a:lvl1pPr algn="l">
              <a:defRPr sz="3000" b="1" spc="-4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80" y="3177915"/>
            <a:ext cx="5181600" cy="959371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12" name="Date Placeholder 8">
            <a:extLst>
              <a:ext uri="{FF2B5EF4-FFF2-40B4-BE49-F238E27FC236}">
                <a16:creationId xmlns:a16="http://schemas.microsoft.com/office/drawing/2014/main" id="{3D19AE10-8F6E-4FD0-9748-BCC10BFF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463" y="1617663"/>
            <a:ext cx="1800225" cy="146050"/>
          </a:xfrm>
        </p:spPr>
        <p:txBody>
          <a:bodyPr lIns="90000" rIns="90000"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3BD6A8-B72E-4382-8122-D3FEB2E7DD60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79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365571-9833-46BA-9B1C-0877AD6D93C4}"/>
              </a:ext>
            </a:extLst>
          </p:cNvPr>
          <p:cNvCxnSpPr/>
          <p:nvPr userDrawn="1"/>
        </p:nvCxnSpPr>
        <p:spPr>
          <a:xfrm>
            <a:off x="1008063" y="1827213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020" y="1927861"/>
            <a:ext cx="7588568" cy="1485900"/>
          </a:xfrm>
        </p:spPr>
        <p:txBody>
          <a:bodyPr anchor="t"/>
          <a:lstStyle>
            <a:lvl1pPr>
              <a:lnSpc>
                <a:spcPct val="80000"/>
              </a:lnSpc>
              <a:defRPr sz="4000" b="1" spc="-12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20" y="3497581"/>
            <a:ext cx="7588568" cy="495300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1pPr>
            <a:lvl2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2pPr>
            <a:lvl3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3pPr>
            <a:lvl4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4pPr>
            <a:lvl5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5pPr>
            <a:lvl6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6pPr>
            <a:lvl7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7pPr>
            <a:lvl8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8pPr>
            <a:lvl9pPr marL="0" indent="0">
              <a:spcAft>
                <a:spcPts val="1000"/>
              </a:spcAft>
              <a:buNone/>
              <a:defRPr sz="1800" b="0">
                <a:solidFill>
                  <a:srgbClr val="FF0000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478CC3-A947-4399-942B-0784FB62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C300-F9A6-4AA1-9184-90CCA78AF6BB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D440F-0B05-4904-A13B-B7BB2B6FD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0BE9E-51E3-4264-ADFD-A24E1D70B4C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3283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79BF62-419F-4DEF-9253-4B5A8B5AEFB7}"/>
              </a:ext>
            </a:extLst>
          </p:cNvPr>
          <p:cNvCxnSpPr/>
          <p:nvPr userDrawn="1"/>
        </p:nvCxnSpPr>
        <p:spPr>
          <a:xfrm>
            <a:off x="1027113" y="1233488"/>
            <a:ext cx="9715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000" b="0"/>
            </a:lvl1pPr>
            <a:lvl2pPr marL="360000" indent="-360000">
              <a:buFont typeface="Arial" panose="020B0604020202020204" pitchFamily="34" charset="0"/>
              <a:buChar char="•"/>
              <a:defRPr sz="3000" b="0"/>
            </a:lvl2pPr>
            <a:lvl3pPr marL="0" indent="0">
              <a:buNone/>
              <a:defRPr sz="3000" b="0"/>
            </a:lvl3pPr>
            <a:lvl4pPr marL="0" indent="0">
              <a:buFont typeface="Arial" panose="020B0604020202020204" pitchFamily="34" charset="0"/>
              <a:buNone/>
              <a:defRPr sz="3000" b="0"/>
            </a:lvl4pPr>
            <a:lvl5pPr marL="0" indent="0">
              <a:buNone/>
              <a:defRPr sz="3000" b="0"/>
            </a:lvl5pPr>
            <a:lvl6pPr marL="0" indent="0">
              <a:buFont typeface="Arial" panose="020B0604020202020204" pitchFamily="34" charset="0"/>
              <a:buNone/>
              <a:defRPr sz="3000" b="0"/>
            </a:lvl6pPr>
            <a:lvl7pPr marL="0" indent="0">
              <a:buFont typeface="Arial" panose="020B0604020202020204" pitchFamily="34" charset="0"/>
              <a:buNone/>
              <a:defRPr sz="3000" b="0"/>
            </a:lvl7pPr>
            <a:lvl8pPr marL="0" indent="0">
              <a:buFont typeface="Arial" panose="020B0604020202020204" pitchFamily="34" charset="0"/>
              <a:buNone/>
              <a:defRPr sz="3000" b="0"/>
            </a:lvl8pPr>
            <a:lvl9pPr marL="0" indent="0">
              <a:buNone/>
              <a:defRPr sz="3000" b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121E7F-791B-4DA7-BFD4-016C98C5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EE9E-35DE-4502-9582-DDB293DC012D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47678-47C2-43F7-A0B6-B2537BC62C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ACA88-ACFF-4279-89B6-C81EA4CE956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1378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6B457D-C8B7-446E-95C9-5933DFA33B2B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6D3519-BE3E-400A-9327-C3C4C884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05A8-1893-4BA3-BA9E-4DA855D2FE85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8B4A0-A9F7-47CB-8C86-7D7E997BD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502237-E768-4414-B56F-70A8A07288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974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441A79-F6FE-4EF5-9616-2C41B7209F0F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716" y="1447800"/>
            <a:ext cx="3585600" cy="47291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930140" y="1447800"/>
            <a:ext cx="3585210" cy="472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4374564-A76C-4DFB-921B-646E61A5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2E634-26F5-455F-A29B-C072BBC63454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7A7C2-C2E9-491C-BABA-AB4D0C61A8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84972-6256-4B07-8E31-9F351D3CF74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580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602700-D606-4ADE-904B-3A764A3DE5EF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1418770" y="1493520"/>
            <a:ext cx="3261664" cy="4683443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930140" y="1447800"/>
            <a:ext cx="3585210" cy="472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2A3792B-AC90-47FC-A7A7-DABBA0C4BC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B653-E30B-425D-AE2E-A768F06F154E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897DF-7C04-48C7-95AD-A78DD2697D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14A4C9C1-450D-4289-A29D-BF1A6973DC1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43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615766D-C616-4E25-A074-D37EC67C1418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921716" y="1443355"/>
            <a:ext cx="7593633" cy="3844926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22338" y="5372100"/>
            <a:ext cx="7593011" cy="754063"/>
          </a:xfrm>
        </p:spPr>
        <p:txBody>
          <a:bodyPr anchor="ctr"/>
          <a:lstStyle>
            <a:lvl1pPr algn="ctr">
              <a:spcAft>
                <a:spcPts val="0"/>
              </a:spcAft>
              <a:defRPr sz="1800" b="1">
                <a:solidFill>
                  <a:schemeClr val="tx1"/>
                </a:solidFill>
              </a:defRPr>
            </a:lvl1pPr>
            <a:lvl2pPr marL="0" indent="0" algn="ctr"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2pPr>
            <a:lvl3pPr algn="ctr">
              <a:defRPr b="0">
                <a:solidFill>
                  <a:schemeClr val="tx1"/>
                </a:solidFill>
              </a:defRPr>
            </a:lvl3pPr>
            <a:lvl4pPr algn="ctr"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 marL="0" indent="0" algn="ctr">
              <a:buNone/>
              <a:defRPr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defRPr>
                <a:solidFill>
                  <a:schemeClr val="tx1"/>
                </a:solidFill>
              </a:defRPr>
            </a:lvl6pPr>
            <a:lvl7pPr algn="ctr">
              <a:defRPr sz="15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8pPr>
            <a:lvl9pPr marL="0" indent="0" algn="ctr">
              <a:buNone/>
              <a:defRPr sz="15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B97BEC8-E456-44A5-9001-82E93743A7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8CAF-7FF0-4876-B7A0-68B649F18652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EEFD0-A63C-4B36-9E64-F87CF2AF3B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62754E-7DC8-426E-B133-0336FF9D4E0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035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C7A0A2-ED05-43CC-A23B-A28A7D633133}"/>
              </a:ext>
            </a:extLst>
          </p:cNvPr>
          <p:cNvCxnSpPr/>
          <p:nvPr userDrawn="1"/>
        </p:nvCxnSpPr>
        <p:spPr>
          <a:xfrm>
            <a:off x="1008063" y="1233488"/>
            <a:ext cx="9731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A217CE4-08F4-4E2F-ACC0-4C3B3C12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E55A-75B8-4772-BD9F-6E3819333238}" type="datetime3">
              <a:rPr lang="en-US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C5964-E6B5-480C-903C-6893BA950E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605E1-77DD-4DA3-9BE6-E52A78740F6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057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>
            <a:extLst>
              <a:ext uri="{FF2B5EF4-FFF2-40B4-BE49-F238E27FC236}">
                <a16:creationId xmlns:a16="http://schemas.microsoft.com/office/drawing/2014/main" id="{B350A3FD-C62A-40F2-B1F3-E14E35CE67B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9749EBD-64CE-4D5D-8FA4-2DC1EAB2DF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22338" y="496888"/>
            <a:ext cx="75930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BAF62-FA4C-4E56-A3BF-605FB4B15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38" y="1447800"/>
            <a:ext cx="7593012" cy="4729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D1F8-0BC0-4436-B544-F6EDF5C36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12088" y="317500"/>
            <a:ext cx="762000" cy="12858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E7C24D-AAA1-4BD0-A5AF-066E0256F1B9}" type="datetime3">
              <a:rPr lang="en-US"/>
              <a:pPr>
                <a:defRPr/>
              </a:pPr>
              <a:t>21 March 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CD2E-3D8C-484D-BBAF-43854F610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98713" y="6337300"/>
            <a:ext cx="6116637" cy="130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F5064-5E11-44BB-93D4-36D112444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9975" y="312738"/>
            <a:ext cx="263525" cy="130175"/>
          </a:xfrm>
          <a:prstGeom prst="rect">
            <a:avLst/>
          </a:prstGeom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988778CF-7671-4781-8B36-88A8ED90EA9D}" type="slidenum">
              <a:rPr lang="en-AU" altLang="en-US"/>
              <a:pPr/>
              <a:t>‹#›</a:t>
            </a:fld>
            <a:endParaRPr lang="en-AU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ACEA49E-7E54-4ABA-AB49-130E76EF83E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6313488"/>
            <a:ext cx="1035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61CA22-10E1-4050-AFB7-24F2C51A41AB}"/>
              </a:ext>
            </a:extLst>
          </p:cNvPr>
          <p:cNvCxnSpPr/>
          <p:nvPr/>
        </p:nvCxnSpPr>
        <p:spPr>
          <a:xfrm>
            <a:off x="8636000" y="342900"/>
            <a:ext cx="0" cy="90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685800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rtl="0" fontAlgn="base">
        <a:spcBef>
          <a:spcPct val="0"/>
        </a:spcBef>
        <a:spcAft>
          <a:spcPts val="100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685800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79388" algn="l" defTabSz="685800" rtl="0" fontAlgn="base">
        <a:spcBef>
          <a:spcPct val="0"/>
        </a:spcBef>
        <a:spcAft>
          <a:spcPts val="150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179388" algn="l" defTabSz="685800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0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" indent="-108000" algn="l" defTabSz="6858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34518" y="1019331"/>
            <a:ext cx="7797007" cy="2098623"/>
          </a:xfrm>
        </p:spPr>
        <p:txBody>
          <a:bodyPr/>
          <a:lstStyle/>
          <a:p>
            <a:r>
              <a:rPr lang="en-US" altLang="en-US" dirty="0"/>
              <a:t>FACEM practice exam 2022</a:t>
            </a:r>
            <a:br>
              <a:rPr lang="en-US" altLang="en-US" dirty="0"/>
            </a:br>
            <a:r>
              <a:rPr lang="en-US" altLang="en-US" dirty="0"/>
              <a:t>Question 25 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Ectopic – adverse event / complaint</a:t>
            </a:r>
            <a:endParaRPr lang="en-A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Dr Tony Kambourakis  (he/him)</a:t>
            </a:r>
          </a:p>
          <a:p>
            <a:r>
              <a:rPr lang="en-AU" dirty="0"/>
              <a:t>FACEM FRACMA</a:t>
            </a:r>
          </a:p>
          <a:p>
            <a:r>
              <a:rPr lang="en-AU" dirty="0"/>
              <a:t>Director Medical Services,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Alfred Health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>
                <a:solidFill>
                  <a:srgbClr val="002060"/>
                </a:solidFill>
              </a:rPr>
              <a:t>	@</a:t>
            </a:r>
            <a:r>
              <a:rPr lang="en-AU" dirty="0" err="1" smtClean="0">
                <a:solidFill>
                  <a:srgbClr val="002060"/>
                </a:solidFill>
              </a:rPr>
              <a:t>DrTonyKam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BD6A8-B72E-4382-8122-D3FEB2E7DD60}" type="datetime3">
              <a:rPr lang="en-US" smtClean="0"/>
              <a:pPr>
                <a:defRPr/>
              </a:pPr>
              <a:t>21 March 2022</a:t>
            </a:fld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261" y="4893811"/>
            <a:ext cx="231668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3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 25 – 12 Marks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receive a phone call from the partner of a patient who was seen in your Emergency Department and discharged home. 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dirty="0"/>
              <a:t>The partner has advised the patient has been admitted to ICU at another hospital following a ruptured ectopic pregnancy. 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dirty="0"/>
              <a:t>The patient is a 35 year old female who presented with left iliac fossa pain and was seen and discharged by one of your junior registrars.</a:t>
            </a:r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BD6A8-B72E-4382-8122-D3FEB2E7DD60}" type="datetime3">
              <a:rPr lang="en-US" smtClean="0"/>
              <a:pPr>
                <a:defRPr/>
              </a:pPr>
              <a:t>21 March 2022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86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25.1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three (3) hospital personnel that you would notify of this event. (3 marks</a:t>
            </a:r>
            <a:r>
              <a:rPr lang="en-US" dirty="0" smtClean="0"/>
              <a:t>)</a:t>
            </a:r>
            <a:endParaRPr lang="en-AU" dirty="0" smtClean="0"/>
          </a:p>
          <a:p>
            <a:endParaRPr lang="en-AU" dirty="0"/>
          </a:p>
          <a:p>
            <a:r>
              <a:rPr lang="en-AU" b="0" i="1" dirty="0" smtClean="0"/>
              <a:t>Notify = formal/official.  Does not mean the same as “inform”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2060"/>
                </a:solidFill>
              </a:rPr>
              <a:t>Would accept 3 of the following (one in each group)</a:t>
            </a:r>
          </a:p>
          <a:p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ED </a:t>
            </a:r>
            <a:r>
              <a:rPr lang="en-GB" dirty="0">
                <a:solidFill>
                  <a:srgbClr val="002060"/>
                </a:solidFill>
              </a:rPr>
              <a:t>Director (or other ED leadership position), 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Medicolegal /legal / insurer 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Risk </a:t>
            </a:r>
            <a:r>
              <a:rPr lang="en-GB" dirty="0" smtClean="0">
                <a:solidFill>
                  <a:srgbClr val="002060"/>
                </a:solidFill>
              </a:rPr>
              <a:t>management /</a:t>
            </a:r>
            <a:r>
              <a:rPr lang="en-GB" dirty="0">
                <a:solidFill>
                  <a:srgbClr val="002060"/>
                </a:solidFill>
              </a:rPr>
              <a:t>Clinical </a:t>
            </a:r>
            <a:r>
              <a:rPr lang="en-GB" dirty="0" smtClean="0">
                <a:solidFill>
                  <a:srgbClr val="002060"/>
                </a:solidFill>
              </a:rPr>
              <a:t>Governance /RCA team/ Quality Department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Director Medical </a:t>
            </a:r>
            <a:r>
              <a:rPr lang="en-GB" dirty="0" smtClean="0">
                <a:solidFill>
                  <a:srgbClr val="002060"/>
                </a:solidFill>
              </a:rPr>
              <a:t>Services / Chief </a:t>
            </a:r>
            <a:r>
              <a:rPr lang="en-GB" dirty="0">
                <a:solidFill>
                  <a:srgbClr val="002060"/>
                </a:solidFill>
              </a:rPr>
              <a:t>Medial </a:t>
            </a:r>
            <a:r>
              <a:rPr lang="en-GB" dirty="0" smtClean="0">
                <a:solidFill>
                  <a:srgbClr val="002060"/>
                </a:solidFill>
              </a:rPr>
              <a:t>Officer / CEO</a:t>
            </a:r>
            <a:endParaRPr lang="en-AU" dirty="0">
              <a:solidFill>
                <a:srgbClr val="002060"/>
              </a:solidFill>
            </a:endParaRPr>
          </a:p>
          <a:p>
            <a:endParaRPr lang="en-AU" dirty="0" smtClean="0"/>
          </a:p>
          <a:p>
            <a:r>
              <a:rPr lang="en-AU" dirty="0" smtClean="0">
                <a:solidFill>
                  <a:srgbClr val="C00000"/>
                </a:solidFill>
              </a:rPr>
              <a:t>Did not accept:  Doctor / junior registrar involved 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B005A8-1893-4BA3-BA9E-4DA855D2FE85}" type="datetime3">
              <a:rPr lang="en-US" smtClean="0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02237-E768-4414-B56F-70A8A07288FD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7942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25.2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809" y="1309777"/>
            <a:ext cx="7593012" cy="4729163"/>
          </a:xfrm>
        </p:spPr>
        <p:txBody>
          <a:bodyPr/>
          <a:lstStyle/>
          <a:p>
            <a:r>
              <a:rPr lang="en-US" dirty="0"/>
              <a:t>You review the ED clinical record for the patient’s attendance.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pPr lvl="0"/>
            <a:r>
              <a:rPr lang="en-US" dirty="0"/>
              <a:t>List five (5) important aspects of the case that you wish to investigate. </a:t>
            </a:r>
            <a:br>
              <a:rPr lang="en-US" dirty="0"/>
            </a:br>
            <a:r>
              <a:rPr lang="en-US" dirty="0"/>
              <a:t>(5 marks)</a:t>
            </a:r>
            <a:endParaRPr lang="en-AU" dirty="0"/>
          </a:p>
          <a:p>
            <a:endParaRPr lang="en-AU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Assessment (history &amp; examination) - accurate, vital signs </a:t>
            </a:r>
            <a:r>
              <a:rPr lang="en-GB" dirty="0" smtClean="0">
                <a:solidFill>
                  <a:srgbClr val="002060"/>
                </a:solidFill>
              </a:rPr>
              <a:t>performed/stable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diagnosis/differentials -was ectopic considered/pregnancy excluded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nvestigations </a:t>
            </a:r>
            <a:r>
              <a:rPr lang="en-GB" dirty="0">
                <a:solidFill>
                  <a:srgbClr val="002060"/>
                </a:solidFill>
              </a:rPr>
              <a:t>- was </a:t>
            </a:r>
            <a:r>
              <a:rPr lang="en-GB" dirty="0" smtClean="0">
                <a:solidFill>
                  <a:srgbClr val="002060"/>
                </a:solidFill>
              </a:rPr>
              <a:t>b-HCG performed/ results checked </a:t>
            </a:r>
            <a:r>
              <a:rPr lang="en-GB" smtClean="0">
                <a:solidFill>
                  <a:srgbClr val="002060"/>
                </a:solidFill>
              </a:rPr>
              <a:t>&amp; documented</a:t>
            </a:r>
            <a:r>
              <a:rPr lang="en-AU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Consult/referrals </a:t>
            </a:r>
            <a:r>
              <a:rPr lang="en-GB" dirty="0">
                <a:solidFill>
                  <a:srgbClr val="002060"/>
                </a:solidFill>
              </a:rPr>
              <a:t>- discussion with senior </a:t>
            </a:r>
            <a:r>
              <a:rPr lang="en-GB" dirty="0" smtClean="0">
                <a:solidFill>
                  <a:srgbClr val="002060"/>
                </a:solidFill>
              </a:rPr>
              <a:t>ED doctor, </a:t>
            </a:r>
            <a:r>
              <a:rPr lang="en-GB" dirty="0">
                <a:solidFill>
                  <a:srgbClr val="002060"/>
                </a:solidFill>
              </a:rPr>
              <a:t>O&amp;G prior to discharge</a:t>
            </a:r>
            <a:endParaRPr lang="en-AU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Disposition / follow up instructions given to patient</a:t>
            </a:r>
            <a:endParaRPr lang="en-AU" dirty="0">
              <a:solidFill>
                <a:srgbClr val="002060"/>
              </a:solidFill>
            </a:endParaRPr>
          </a:p>
          <a:p>
            <a:endParaRPr lang="en-AU" dirty="0" smtClean="0"/>
          </a:p>
          <a:p>
            <a:r>
              <a:rPr lang="en-AU" dirty="0" smtClean="0"/>
              <a:t>Be specific.  “BHCG” rather than “investigations done” 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Need to include information likely to be in clinical notes.</a:t>
            </a:r>
          </a:p>
          <a:p>
            <a:endParaRPr lang="en-AU" dirty="0"/>
          </a:p>
          <a:p>
            <a:r>
              <a:rPr lang="en-AU" dirty="0" smtClean="0"/>
              <a:t>Staffing, workload are part of the incident investigation, but are not usually included in clinical record.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B005A8-1893-4BA3-BA9E-4DA855D2FE85}" type="datetime3">
              <a:rPr lang="en-US" smtClean="0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02237-E768-4414-B56F-70A8A07288FD}" type="slidenum">
              <a:rPr lang="en-AU" altLang="en-US" smtClean="0"/>
              <a:pPr/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0587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25.3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plan to meet with and inform the junior registrar involved.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pPr lvl="0"/>
            <a:r>
              <a:rPr lang="en-US" dirty="0"/>
              <a:t>List four (4) points that you need to cover during the conversation with the registrar. (4 marks)</a:t>
            </a:r>
            <a:endParaRPr lang="en-AU" dirty="0"/>
          </a:p>
          <a:p>
            <a:endParaRPr lang="en-AU" dirty="0" smtClean="0"/>
          </a:p>
          <a:p>
            <a:r>
              <a:rPr lang="en-AU" b="0" i="1" dirty="0" smtClean="0"/>
              <a:t>This is likely to be a very distressing experience for the junior registrar. </a:t>
            </a:r>
          </a:p>
          <a:p>
            <a:r>
              <a:rPr lang="en-AU" b="0" i="1" dirty="0" smtClean="0"/>
              <a:t>You must include offering professional support.</a:t>
            </a:r>
            <a:endParaRPr lang="en-AU" b="0" i="1" dirty="0"/>
          </a:p>
          <a:p>
            <a:pPr marL="285750" lvl="1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Explain what has happened &amp; outline investigation/response process</a:t>
            </a:r>
            <a:endParaRPr lang="en-AU" sz="1400" dirty="0"/>
          </a:p>
          <a:p>
            <a:pPr marL="285750" lvl="1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Ensure doctor receiving professional support. </a:t>
            </a:r>
            <a:r>
              <a:rPr lang="en-US" sz="1600" dirty="0" smtClean="0"/>
              <a:t>Identify </a:t>
            </a:r>
            <a:r>
              <a:rPr lang="en-US" sz="1600" dirty="0"/>
              <a:t>any personal issues.</a:t>
            </a:r>
            <a:endParaRPr lang="en-AU" sz="1400" dirty="0"/>
          </a:p>
          <a:p>
            <a:pPr marL="285750" lvl="1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Seek registrar’s </a:t>
            </a:r>
            <a:r>
              <a:rPr lang="en-US" sz="1600" dirty="0" smtClean="0"/>
              <a:t>account of event </a:t>
            </a:r>
            <a:r>
              <a:rPr lang="en-US" sz="1600" dirty="0"/>
              <a:t>- Any system/contributing factors</a:t>
            </a:r>
            <a:endParaRPr lang="en-AU" sz="1400" dirty="0"/>
          </a:p>
          <a:p>
            <a:pPr marL="285750" lvl="1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Identify </a:t>
            </a:r>
            <a:r>
              <a:rPr lang="en-US" sz="1600" dirty="0" smtClean="0"/>
              <a:t>&amp; follow-up any </a:t>
            </a:r>
            <a:r>
              <a:rPr lang="en-US" sz="1600" dirty="0"/>
              <a:t>practice issues – education, </a:t>
            </a:r>
            <a:r>
              <a:rPr lang="en-US" sz="1600" dirty="0" smtClean="0"/>
              <a:t>supervision, remediation</a:t>
            </a:r>
            <a:endParaRPr lang="en-AU" sz="1400" dirty="0"/>
          </a:p>
          <a:p>
            <a:r>
              <a:rPr lang="en-US" sz="1600" dirty="0"/>
              <a:t> </a:t>
            </a:r>
            <a:endParaRPr lang="en-AU" sz="1400" dirty="0"/>
          </a:p>
          <a:p>
            <a:r>
              <a:rPr lang="en-US" sz="1600" b="0" dirty="0" smtClean="0"/>
              <a:t>Will </a:t>
            </a:r>
            <a:r>
              <a:rPr lang="en-US" sz="1600" b="0" dirty="0"/>
              <a:t>accept other points that broadly cover these items – 1 mark per broad </a:t>
            </a:r>
            <a:r>
              <a:rPr lang="en-US" sz="1600" b="0" dirty="0" smtClean="0"/>
              <a:t>category</a:t>
            </a:r>
            <a:r>
              <a:rPr lang="en-US" sz="1600" b="0" dirty="0"/>
              <a:t>.</a:t>
            </a:r>
            <a:endParaRPr lang="en-AU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B005A8-1893-4BA3-BA9E-4DA855D2FE85}" type="datetime3">
              <a:rPr lang="en-US" smtClean="0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02237-E768-4414-B56F-70A8A07288FD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5265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AU" dirty="0" smtClean="0"/>
              <a:t>Notification does not include the doctor involved</a:t>
            </a:r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/>
              <a:t>Review of notes</a:t>
            </a:r>
          </a:p>
          <a:p>
            <a:pPr marL="701675" lvl="4" indent="-342900"/>
            <a:r>
              <a:rPr lang="en-AU" dirty="0" smtClean="0"/>
              <a:t>Talking about guidelines</a:t>
            </a:r>
            <a:r>
              <a:rPr lang="en-AU" dirty="0"/>
              <a:t>, </a:t>
            </a:r>
            <a:r>
              <a:rPr lang="en-AU" dirty="0" smtClean="0"/>
              <a:t>protocols, staffing levels</a:t>
            </a:r>
            <a:endParaRPr lang="en-AU" dirty="0"/>
          </a:p>
          <a:p>
            <a:pPr marL="701675" lvl="4" indent="-342900"/>
            <a:r>
              <a:rPr lang="en-AU" dirty="0" smtClean="0"/>
              <a:t>Some asked was </a:t>
            </a:r>
            <a:r>
              <a:rPr lang="en-AU" dirty="0"/>
              <a:t>doctor drug affected or having personal </a:t>
            </a:r>
            <a:r>
              <a:rPr lang="en-AU" dirty="0" smtClean="0"/>
              <a:t>stressors</a:t>
            </a:r>
          </a:p>
          <a:p>
            <a:pPr marL="701675" lvl="4" indent="-342900"/>
            <a:r>
              <a:rPr lang="en-AU" dirty="0" smtClean="0"/>
              <a:t>Not including disposition/follow up instructions </a:t>
            </a:r>
            <a:endParaRPr lang="en-AU" dirty="0"/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smtClean="0"/>
              <a:t>Meeting with doctor</a:t>
            </a:r>
            <a:endParaRPr lang="en-AU" dirty="0"/>
          </a:p>
          <a:p>
            <a:pPr marL="701675" lvl="4" indent="-342900"/>
            <a:r>
              <a:rPr lang="en-AU" dirty="0" smtClean="0"/>
              <a:t>Not discussing professional support for doctor impacted</a:t>
            </a:r>
          </a:p>
          <a:p>
            <a:pPr marL="701675" lvl="4" indent="-342900"/>
            <a:r>
              <a:rPr lang="en-AU" dirty="0" smtClean="0"/>
              <a:t>Not explaining investigation/response process</a:t>
            </a:r>
          </a:p>
          <a:p>
            <a:pPr marL="701675" lvl="4" indent="-342900"/>
            <a:r>
              <a:rPr lang="en-AU" dirty="0" smtClean="0"/>
              <a:t>Not seeking the doctor’s account of events</a:t>
            </a:r>
          </a:p>
          <a:p>
            <a:pPr marL="701675" lvl="4" indent="-342900"/>
            <a:r>
              <a:rPr lang="en-AU" dirty="0" smtClean="0"/>
              <a:t>Only talking about corrective actions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B005A8-1893-4BA3-BA9E-4DA855D2FE85}" type="datetime3">
              <a:rPr lang="en-US" smtClean="0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02237-E768-4414-B56F-70A8A07288FD}" type="slidenum">
              <a:rPr lang="en-AU" altLang="en-US" smtClean="0"/>
              <a:pPr/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3612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Pass mark =  </a:t>
            </a:r>
            <a:r>
              <a:rPr lang="en-AU" dirty="0" smtClean="0"/>
              <a:t>6.5 / </a:t>
            </a:r>
            <a:r>
              <a:rPr lang="en-AU" dirty="0"/>
              <a:t>12</a:t>
            </a:r>
          </a:p>
          <a:p>
            <a:endParaRPr lang="en-AU" dirty="0"/>
          </a:p>
          <a:p>
            <a:r>
              <a:rPr lang="en-AU" dirty="0"/>
              <a:t>Pass rate = </a:t>
            </a:r>
            <a:r>
              <a:rPr lang="en-AU" dirty="0" smtClean="0"/>
              <a:t>52.5 %</a:t>
            </a:r>
            <a:endParaRPr lang="en-AU" dirty="0"/>
          </a:p>
          <a:p>
            <a:endParaRPr lang="en-AU" dirty="0"/>
          </a:p>
          <a:p>
            <a:r>
              <a:rPr lang="en-AU" dirty="0"/>
              <a:t>Good luck everyone!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3EE9E-35DE-4502-9582-DDB293DC012D}" type="datetime3">
              <a:rPr lang="en-US" smtClean="0"/>
              <a:pPr>
                <a:defRPr/>
              </a:pPr>
              <a:t>21 March 2022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ACA88-ACFF-4279-89B6-C81EA4CE9568}" type="slidenum">
              <a:rPr lang="en-AU" altLang="en-US" smtClean="0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76868704"/>
      </p:ext>
    </p:extLst>
  </p:cSld>
  <p:clrMapOvr>
    <a:masterClrMapping/>
  </p:clrMapOvr>
</p:sld>
</file>

<file path=ppt/theme/theme1.xml><?xml version="1.0" encoding="utf-8"?>
<a:theme xmlns:a="http://schemas.openxmlformats.org/drawingml/2006/main" name="AlfredHealth-Presentation-Template">
  <a:themeElements>
    <a:clrScheme name="Alfred">
      <a:dk1>
        <a:srgbClr val="626366"/>
      </a:dk1>
      <a:lt1>
        <a:srgbClr val="919191"/>
      </a:lt1>
      <a:dk2>
        <a:srgbClr val="000000"/>
      </a:dk2>
      <a:lt2>
        <a:srgbClr val="FFFFFF"/>
      </a:lt2>
      <a:accent1>
        <a:srgbClr val="821D36"/>
      </a:accent1>
      <a:accent2>
        <a:srgbClr val="D20A14"/>
      </a:accent2>
      <a:accent3>
        <a:srgbClr val="F08C24"/>
      </a:accent3>
      <a:accent4>
        <a:srgbClr val="A76172"/>
      </a:accent4>
      <a:accent5>
        <a:srgbClr val="DF535A"/>
      </a:accent5>
      <a:accent6>
        <a:srgbClr val="F4AE66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fred Health PowerPoint template 201633" id="{DAD10B84-D06F-4A17-9BB7-2EF0D2ACCC79}" vid="{D926D3A1-DB6B-4CC9-B01E-A58007FC9A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0B256C3971048ABF00DDCD2CC0E6E" ma:contentTypeVersion="13" ma:contentTypeDescription="Create a new document." ma:contentTypeScope="" ma:versionID="cf370b5a2894f620ce5f7374ccb53ff2">
  <xsd:schema xmlns:xsd="http://www.w3.org/2001/XMLSchema" xmlns:xs="http://www.w3.org/2001/XMLSchema" xmlns:p="http://schemas.microsoft.com/office/2006/metadata/properties" xmlns:ns3="cd7838b4-ee9c-4729-9a07-90bba7de48b0" xmlns:ns4="264a7986-b2a0-4f3f-9c3f-e5605c51359c" targetNamespace="http://schemas.microsoft.com/office/2006/metadata/properties" ma:root="true" ma:fieldsID="63730d17162f04cdf9eed8f21f3f8b66" ns3:_="" ns4:_="">
    <xsd:import namespace="cd7838b4-ee9c-4729-9a07-90bba7de48b0"/>
    <xsd:import namespace="264a7986-b2a0-4f3f-9c3f-e5605c5135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838b4-ee9c-4729-9a07-90bba7de4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a7986-b2a0-4f3f-9c3f-e5605c5135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B7B491-4BB7-4A4F-B842-97B3FCD4FA8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21044E3-5B1E-4844-9A81-9D1FB5322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838b4-ee9c-4729-9a07-90bba7de48b0"/>
    <ds:schemaRef ds:uri="264a7986-b2a0-4f3f-9c3f-e5605c5135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D37D4-AEF1-4D90-8B58-AD910FE2F36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d7838b4-ee9c-4729-9a07-90bba7de48b0"/>
    <ds:schemaRef ds:uri="http://schemas.microsoft.com/office/2006/documentManagement/types"/>
    <ds:schemaRef ds:uri="264a7986-b2a0-4f3f-9c3f-e5605c51359c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F9E9B46-3B1A-4315-B8C9-225385D731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527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AlfredHealth-Presentation-Template</vt:lpstr>
      <vt:lpstr>FACEM practice exam 2022 Question 25   Ectopic – adverse event / complaint</vt:lpstr>
      <vt:lpstr>Question 25 – 12 Marks</vt:lpstr>
      <vt:lpstr>25.1</vt:lpstr>
      <vt:lpstr>25.2</vt:lpstr>
      <vt:lpstr>25.3</vt:lpstr>
      <vt:lpstr>Common errors</vt:lpstr>
      <vt:lpstr>Summary 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mcginnesu</dc:creator>
  <cp:lastModifiedBy>Kambourakis, Tony</cp:lastModifiedBy>
  <cp:revision>16</cp:revision>
  <dcterms:created xsi:type="dcterms:W3CDTF">2016-07-11T06:08:24Z</dcterms:created>
  <dcterms:modified xsi:type="dcterms:W3CDTF">2022-03-21T04:58:26Z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SharedWithUsers">
    <vt:lpwstr>Scott, Isabel</vt:lpwstr>
  </property>
  <property fmtid="{D5CDD505-2E9C-101B-9397-08002B2CF9AE}" pid="3" name="SharedWithUsers">
    <vt:lpwstr>1752;#Scott, Isabel</vt:lpwstr>
  </property>
  <property fmtid="{D5CDD505-2E9C-101B-9397-08002B2CF9AE}" pid="4" name="ContentTypeId">
    <vt:lpwstr>0x01010086D0B256C3971048ABF00DDCD2CC0E6E</vt:lpwstr>
  </property>
</Properties>
</file>