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1" i="0" strike="noStrike" sz="1800" u="none">
                <a:solidFill>
                  <a:srgbClr val="000000"/>
                </a:solidFill>
                <a:latin typeface="Gill Sans MT"/>
              </a:defRPr>
            </a:pPr>
            <a:r>
              <a:rPr b="1" i="0" strike="noStrike" sz="1800" u="none">
                <a:solidFill>
                  <a:srgbClr val="000000"/>
                </a:solidFill>
                <a:latin typeface="Gill Sans MT"/>
              </a:rPr>
              <a:t>Distribution</a:t>
            </a:r>
          </a:p>
        </c:rich>
      </c:tx>
      <c:layout>
        <c:manualLayout>
          <c:xMode val="edge"/>
          <c:yMode val="edge"/>
          <c:x val="0.379314"/>
          <c:y val="0"/>
          <c:w val="0.241372"/>
          <c:h val="0.150551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0421087"/>
          <c:y val="0.150551"/>
          <c:w val="0.952891"/>
          <c:h val="0.763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000" u="none">
                    <a:solidFill>
                      <a:srgbClr val="000000"/>
                    </a:solidFill>
                    <a:latin typeface="Gill Sans MT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strCache>
            </c:strRef>
          </c:cat>
          <c:val>
            <c:numRef>
              <c:f>Sheet1!$B$2:$B$18</c:f>
              <c:numCache>
                <c:ptCount val="17"/>
                <c:pt idx="0">
                  <c:v>6.000000</c:v>
                </c:pt>
                <c:pt idx="1">
                  <c:v>0.000000</c:v>
                </c:pt>
                <c:pt idx="2">
                  <c:v>1.000000</c:v>
                </c:pt>
                <c:pt idx="3">
                  <c:v>0.000000</c:v>
                </c:pt>
                <c:pt idx="4">
                  <c:v>2.000000</c:v>
                </c:pt>
                <c:pt idx="5">
                  <c:v>0.000000</c:v>
                </c:pt>
                <c:pt idx="6">
                  <c:v>2.000000</c:v>
                </c:pt>
                <c:pt idx="7">
                  <c:v>3.000000</c:v>
                </c:pt>
                <c:pt idx="8">
                  <c:v>2.000000</c:v>
                </c:pt>
                <c:pt idx="9">
                  <c:v>0.000000</c:v>
                </c:pt>
                <c:pt idx="10">
                  <c:v>2.000000</c:v>
                </c:pt>
                <c:pt idx="11">
                  <c:v>5.000000</c:v>
                </c:pt>
                <c:pt idx="12">
                  <c:v>5.000000</c:v>
                </c:pt>
                <c:pt idx="13">
                  <c:v>5.000000</c:v>
                </c:pt>
                <c:pt idx="14">
                  <c:v>4.000000</c:v>
                </c:pt>
                <c:pt idx="15">
                  <c:v>1.000000</c:v>
                </c:pt>
                <c:pt idx="16">
                  <c:v>1.000000</c:v>
                </c:pt>
              </c:numCache>
            </c:numRef>
          </c:val>
        </c:ser>
        <c:gapWidth val="219"/>
        <c:overlap val="-27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100" u="none">
                <a:solidFill>
                  <a:srgbClr val="595959"/>
                </a:solidFill>
                <a:latin typeface="Gill Sans MT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D9D9D9"/>
              </a:solidFill>
              <a:prstDash val="solid"/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b="0" i="0" strike="noStrike" sz="1100" u="none">
                <a:solidFill>
                  <a:srgbClr val="595959"/>
                </a:solidFill>
                <a:latin typeface="Gill Sans MT"/>
              </a:defRPr>
            </a:pPr>
          </a:p>
        </c:txPr>
        <c:crossAx val="2094734552"/>
        <c:crosses val="autoZero"/>
        <c:crossBetween val="between"/>
        <c:majorUnit val="1.5"/>
        <c:minorUnit val="0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102239" y="2386744"/>
            <a:ext cx="6939521" cy="1645921"/>
          </a:xfrm>
          <a:prstGeom prst="rect">
            <a:avLst/>
          </a:prstGeom>
          <a:ln w="381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35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2021395" y="4352544"/>
            <a:ext cx="5101211" cy="123989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5" name="Shape 95"/>
          <p:cNvSpPr/>
          <p:nvPr>
            <p:ph type="body" sz="half" idx="1"/>
          </p:nvPr>
        </p:nvSpPr>
        <p:spPr>
          <a:xfrm>
            <a:off x="1606044" y="2638044"/>
            <a:ext cx="5937756" cy="3101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xfrm>
            <a:off x="6489834" y="937260"/>
            <a:ext cx="1053967" cy="49834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04" name="Shape 104"/>
          <p:cNvSpPr/>
          <p:nvPr>
            <p:ph type="body" sz="half" idx="1"/>
          </p:nvPr>
        </p:nvSpPr>
        <p:spPr>
          <a:xfrm>
            <a:off x="1606045" y="937260"/>
            <a:ext cx="4716176" cy="49834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21" name="Shape 21"/>
          <p:cNvSpPr/>
          <p:nvPr>
            <p:ph type="body" sz="half" idx="1"/>
          </p:nvPr>
        </p:nvSpPr>
        <p:spPr>
          <a:xfrm>
            <a:off x="1606044" y="2638044"/>
            <a:ext cx="5937756" cy="3101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1106424" y="2386744"/>
            <a:ext cx="6940296" cy="1645921"/>
          </a:xfrm>
          <a:prstGeom prst="rect">
            <a:avLst/>
          </a:prstGeom>
          <a:ln w="381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35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2021395" y="4352464"/>
            <a:ext cx="5101211" cy="126508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48" name="Shape 48"/>
          <p:cNvSpPr/>
          <p:nvPr>
            <p:ph type="body" sz="quarter" idx="13"/>
          </p:nvPr>
        </p:nvSpPr>
        <p:spPr>
          <a:xfrm>
            <a:off x="4753736" y="2313433"/>
            <a:ext cx="3290516" cy="704088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</a:defRPr>
            </a:pPr>
          </a:p>
        </p:txBody>
      </p:sp>
      <p:sp>
        <p:nvSpPr>
          <p:cNvPr id="49" name="Shape 49"/>
          <p:cNvSpPr/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73" name="Shape 73"/>
          <p:cNvSpPr/>
          <p:nvPr>
            <p:ph type="title"/>
          </p:nvPr>
        </p:nvSpPr>
        <p:spPr>
          <a:xfrm>
            <a:off x="640702" y="2243828"/>
            <a:ext cx="3290596" cy="114149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1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4" name="Shape 74"/>
          <p:cNvSpPr/>
          <p:nvPr>
            <p:ph type="body" sz="half" idx="1"/>
          </p:nvPr>
        </p:nvSpPr>
        <p:spPr>
          <a:xfrm>
            <a:off x="5052059" y="804672"/>
            <a:ext cx="3611881" cy="52486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1900">
                <a:solidFill>
                  <a:srgbClr val="000000"/>
                </a:solidFill>
              </a:defRPr>
            </a:lvl1pPr>
            <a:lvl2pPr marL="500062" indent="-271462">
              <a:defRPr sz="1900">
                <a:solidFill>
                  <a:srgbClr val="000000"/>
                </a:solidFill>
              </a:defRPr>
            </a:lvl2pPr>
            <a:lvl3pPr marL="728662" indent="-271462">
              <a:defRPr sz="1900">
                <a:solidFill>
                  <a:srgbClr val="000000"/>
                </a:solidFill>
              </a:defRPr>
            </a:lvl3pPr>
            <a:lvl4pPr marL="957262" indent="-271462">
              <a:defRPr sz="1900">
                <a:solidFill>
                  <a:srgbClr val="000000"/>
                </a:solidFill>
              </a:defRPr>
            </a:lvl4pPr>
            <a:lvl5pPr marL="1185862" indent="-271462">
              <a:defRPr sz="1900">
                <a:solidFill>
                  <a:srgbClr val="000000"/>
                </a:solidFill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5" name="Shape 75"/>
          <p:cNvSpPr/>
          <p:nvPr>
            <p:ph type="body" sz="quarter" idx="13"/>
          </p:nvPr>
        </p:nvSpPr>
        <p:spPr>
          <a:xfrm>
            <a:off x="862964" y="3549917"/>
            <a:ext cx="2846071" cy="2194037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pP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84" name="Shape 84"/>
          <p:cNvSpPr/>
          <p:nvPr>
            <p:ph type="title"/>
          </p:nvPr>
        </p:nvSpPr>
        <p:spPr>
          <a:xfrm>
            <a:off x="640080" y="2243827"/>
            <a:ext cx="3291841" cy="1143001"/>
          </a:xfrm>
          <a:prstGeom prst="rect">
            <a:avLst/>
          </a:prstGeom>
          <a:ln>
            <a:solidFill>
              <a:srgbClr val="26262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1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85" name="Shape 85"/>
          <p:cNvSpPr/>
          <p:nvPr>
            <p:ph type="pic" idx="13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body" sz="quarter" idx="1"/>
          </p:nvPr>
        </p:nvSpPr>
        <p:spPr>
          <a:xfrm>
            <a:off x="862964" y="3549918"/>
            <a:ext cx="2846072" cy="21940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 fontScale="100000" lnSpcReduction="0"/>
          </a:bodyPr>
          <a:lstStyle/>
          <a:p>
            <a:pPr/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240111" y="6299962"/>
            <a:ext cx="365761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228600" marR="0" indent="-2286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4857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7143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9429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11715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134302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15144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168592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18573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ctrTitle"/>
          </p:nvPr>
        </p:nvSpPr>
        <p:spPr>
          <a:xfrm>
            <a:off x="1102240" y="2386744"/>
            <a:ext cx="6939520" cy="1645921"/>
          </a:xfrm>
          <a:prstGeom prst="rect">
            <a:avLst/>
          </a:prstGeom>
        </p:spPr>
        <p:txBody>
          <a:bodyPr/>
          <a:lstStyle/>
          <a:p>
            <a:pPr/>
            <a:r>
              <a:t>Saq 24</a:t>
            </a:r>
          </a:p>
        </p:txBody>
      </p:sp>
      <p:sp>
        <p:nvSpPr>
          <p:cNvPr id="115" name="Shape 115"/>
          <p:cNvSpPr/>
          <p:nvPr>
            <p:ph type="subTitle" sz="quarter" idx="1"/>
          </p:nvPr>
        </p:nvSpPr>
        <p:spPr>
          <a:xfrm>
            <a:off x="2021395" y="4352544"/>
            <a:ext cx="5101211" cy="1239895"/>
          </a:xfrm>
          <a:prstGeom prst="rect">
            <a:avLst/>
          </a:prstGeom>
        </p:spPr>
        <p:txBody>
          <a:bodyPr/>
          <a:lstStyle/>
          <a:p>
            <a:pPr/>
            <a:r>
              <a:t>Victor Lee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pPr/>
            <a:r>
              <a:t>SAQ 24</a:t>
            </a:r>
          </a:p>
        </p:txBody>
      </p:sp>
      <p:graphicFrame>
        <p:nvGraphicFramePr>
          <p:cNvPr id="118" name="Chart 118"/>
          <p:cNvGraphicFramePr/>
          <p:nvPr/>
        </p:nvGraphicFramePr>
        <p:xfrm>
          <a:off x="2111559" y="2535364"/>
          <a:ext cx="5313497" cy="2952497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4341" y="0"/>
            <a:ext cx="7158313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pPr/>
            <a:r>
              <a:t>Predictors of Irvs</a:t>
            </a:r>
          </a:p>
        </p:txBody>
      </p:sp>
      <p:sp>
        <p:nvSpPr>
          <p:cNvPr id="123" name="Shape 123"/>
          <p:cNvSpPr/>
          <p:nvPr>
            <p:ph type="body" sz="half" idx="1"/>
          </p:nvPr>
        </p:nvSpPr>
        <p:spPr>
          <a:xfrm>
            <a:off x="1606044" y="2638044"/>
            <a:ext cx="5937756" cy="3101985"/>
          </a:xfrm>
          <a:prstGeom prst="rect">
            <a:avLst/>
          </a:prstGeom>
        </p:spPr>
        <p:txBody>
          <a:bodyPr/>
          <a:lstStyle/>
          <a:p>
            <a:pPr/>
            <a:r>
              <a:t>CORB</a:t>
            </a:r>
          </a:p>
          <a:p>
            <a:pPr/>
            <a:r>
              <a:t>SMART-COP</a:t>
            </a:r>
          </a:p>
          <a:p>
            <a:pPr/>
            <a:r>
              <a:t>Both Australian studies</a:t>
            </a:r>
          </a:p>
          <a:p>
            <a:pPr/>
            <a:r>
              <a:t>Not mortality predictors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5684" y="0"/>
            <a:ext cx="5062424" cy="68453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2F2F2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