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80" r:id="rId5"/>
    <p:sldMasterId id="2147483736" r:id="rId6"/>
    <p:sldMasterId id="2147483758" r:id="rId7"/>
  </p:sldMasterIdLst>
  <p:notesMasterIdLst>
    <p:notesMasterId r:id="rId14"/>
  </p:notesMasterIdLst>
  <p:handoutMasterIdLst>
    <p:handoutMasterId r:id="rId15"/>
  </p:handout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A9E"/>
    <a:srgbClr val="00A49A"/>
    <a:srgbClr val="2CAE9E"/>
    <a:srgbClr val="1088AC"/>
    <a:srgbClr val="25215D"/>
    <a:srgbClr val="F0EFEE"/>
    <a:srgbClr val="E7E8E9"/>
    <a:srgbClr val="252161"/>
    <a:srgbClr val="FF5B62"/>
    <a:srgbClr val="00A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0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74E12-CE50-48C0-9D8B-6591962C91F7}" type="datetimeFigureOut">
              <a:rPr lang="en-AU" smtClean="0"/>
              <a:t>23/03/2022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36625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13636625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A9AC-9F8B-4526-AED5-D5E059D958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8900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D40DEEFC-DC80-45CC-8EA6-CE03B960E40E}" type="datetimeFigureOut">
              <a:rPr lang="en-AU" smtClean="0"/>
              <a:t>23/03/2022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5463"/>
            <a:ext cx="86121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DE6E715A-0AA4-4D0A-BA13-2346F220B8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20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rgbClr val="25215D"/>
            </a:gs>
            <a:gs pos="100000">
              <a:srgbClr val="0067B1"/>
            </a:gs>
          </a:gsLst>
          <a:lin ang="7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812" y="5822968"/>
            <a:ext cx="2050988" cy="5982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38200" y="1927469"/>
            <a:ext cx="10515600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38201" y="5822968"/>
            <a:ext cx="7315199" cy="598206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469420" y="1752109"/>
            <a:ext cx="6884376" cy="4094773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/>
              <a:t>Insert image, video, graph or table</a:t>
            </a:r>
            <a:endParaRPr lang="en-AU" dirty="0"/>
          </a:p>
        </p:txBody>
      </p:sp>
      <p:sp>
        <p:nvSpPr>
          <p:cNvPr id="8" name="Rectangle 7"/>
          <p:cNvSpPr/>
          <p:nvPr userDrawn="1"/>
        </p:nvSpPr>
        <p:spPr>
          <a:xfrm flipH="1">
            <a:off x="-3" y="6218951"/>
            <a:ext cx="12192002" cy="639049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5653"/>
            <a:ext cx="10515600" cy="122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52110"/>
            <a:ext cx="3253154" cy="4094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510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6279662" y="395288"/>
            <a:ext cx="5074138" cy="54514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-3" y="6218951"/>
            <a:ext cx="12192002" cy="639049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5653"/>
            <a:ext cx="5074138" cy="122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110"/>
            <a:ext cx="5074138" cy="4094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21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-3" y="6218951"/>
            <a:ext cx="12192002" cy="639049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5653"/>
            <a:ext cx="5074137" cy="122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110"/>
            <a:ext cx="5074137" cy="4094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279662" y="3304303"/>
            <a:ext cx="5074138" cy="254258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Insert image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6279661" y="395653"/>
            <a:ext cx="5074138" cy="253658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555751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-3" y="6218951"/>
            <a:ext cx="12192002" cy="639049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278929" y="3984791"/>
            <a:ext cx="5074871" cy="186209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Insert image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838200" y="3984791"/>
            <a:ext cx="5074872" cy="185609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Insert image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95653"/>
            <a:ext cx="10515600" cy="122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6278929" y="1768838"/>
            <a:ext cx="5074871" cy="185009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Insert image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838199" y="1767370"/>
            <a:ext cx="5074871" cy="18515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33905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-3" y="6218951"/>
            <a:ext cx="12192002" cy="639049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21895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full-screen image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6918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-3" y="5143501"/>
            <a:ext cx="12192002" cy="17145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543300" y="5635869"/>
            <a:ext cx="510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38200" y="5362770"/>
            <a:ext cx="6884375" cy="683163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1435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full-screen image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4609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-3" y="6218951"/>
            <a:ext cx="12192002" cy="639049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5653"/>
            <a:ext cx="10515600" cy="122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9512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-3" y="6218951"/>
            <a:ext cx="12192002" cy="639049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8431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radient Headline">
    <p:bg>
      <p:bgPr>
        <a:gradFill>
          <a:gsLst>
            <a:gs pos="0">
              <a:srgbClr val="25215D"/>
            </a:gs>
            <a:gs pos="100000">
              <a:srgbClr val="0067B1"/>
            </a:gs>
          </a:gsLst>
          <a:lin ang="7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838200" y="1927468"/>
            <a:ext cx="10515600" cy="2371969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667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Gradient Headline">
    <p:bg>
      <p:bgPr>
        <a:gradFill>
          <a:gsLst>
            <a:gs pos="100000">
              <a:schemeClr val="accent1"/>
            </a:gs>
            <a:gs pos="0">
              <a:srgbClr val="0067B1"/>
            </a:gs>
          </a:gsLst>
          <a:lin ang="7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838200" y="1927468"/>
            <a:ext cx="10515600" cy="2371969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337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-3" y="6218951"/>
            <a:ext cx="12192002" cy="639049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5653"/>
            <a:ext cx="10515600" cy="122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110"/>
            <a:ext cx="10515600" cy="4094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82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-3" y="6218951"/>
            <a:ext cx="12192002" cy="639049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38200" y="1927468"/>
            <a:ext cx="10515600" cy="2371969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8546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593" y="5822968"/>
            <a:ext cx="2041426" cy="5982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38200" y="1927469"/>
            <a:ext cx="10515600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38201" y="5822968"/>
            <a:ext cx="7315199" cy="598206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993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d T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812" y="5822968"/>
            <a:ext cx="2050988" cy="5982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38200" y="1927469"/>
            <a:ext cx="10515600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38201" y="5822968"/>
            <a:ext cx="7315199" cy="598206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6852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mil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554" y="5992059"/>
            <a:ext cx="1471245" cy="42911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8200" y="1927469"/>
            <a:ext cx="5641731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8202" y="5822968"/>
            <a:ext cx="5641730" cy="598206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636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-3" y="6218951"/>
            <a:ext cx="12192002" cy="639049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5653"/>
            <a:ext cx="10515600" cy="122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110"/>
            <a:ext cx="5068769" cy="4094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5031" y="1752109"/>
            <a:ext cx="5068769" cy="4094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892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-3" y="6218951"/>
            <a:ext cx="12192002" cy="639049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5653"/>
            <a:ext cx="10515600" cy="122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52110"/>
            <a:ext cx="3253154" cy="4094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469420" y="1752109"/>
            <a:ext cx="3253156" cy="4094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8100640" y="1752108"/>
            <a:ext cx="3253156" cy="4094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89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-3" y="6218951"/>
            <a:ext cx="12192002" cy="639049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5653"/>
            <a:ext cx="10515600" cy="122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838200" y="1752108"/>
            <a:ext cx="2362202" cy="4094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991598" y="1767370"/>
            <a:ext cx="2362202" cy="4094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555999" y="1767370"/>
            <a:ext cx="2362202" cy="4094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273798" y="1767370"/>
            <a:ext cx="2362202" cy="4094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268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-3" y="6218951"/>
            <a:ext cx="12192002" cy="639049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5653"/>
            <a:ext cx="10515600" cy="122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4317742"/>
            <a:ext cx="3253154" cy="152914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89842" y="1752109"/>
            <a:ext cx="2344312" cy="2344312"/>
          </a:xfrm>
          <a:prstGeom prst="ellipse">
            <a:avLst/>
          </a:prstGeom>
          <a:ln w="38100">
            <a:solidFill>
              <a:schemeClr val="tx2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469419" y="4317742"/>
            <a:ext cx="3253154" cy="152914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921060" y="1752109"/>
            <a:ext cx="2344312" cy="2344312"/>
          </a:xfrm>
          <a:prstGeom prst="ellipse">
            <a:avLst/>
          </a:prstGeom>
          <a:ln w="38100">
            <a:solidFill>
              <a:schemeClr val="tx2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3568" y="4317742"/>
            <a:ext cx="3253154" cy="152914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555209" y="1752109"/>
            <a:ext cx="2344312" cy="2344312"/>
          </a:xfrm>
          <a:prstGeom prst="ellipse">
            <a:avLst/>
          </a:prstGeom>
          <a:ln w="38100">
            <a:solidFill>
              <a:schemeClr val="tx2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68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-3" y="6218951"/>
            <a:ext cx="12192002" cy="639049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5653"/>
            <a:ext cx="10515600" cy="122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3300" y="6355913"/>
            <a:ext cx="5105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199" y="4317741"/>
            <a:ext cx="2362201" cy="152914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47143" y="1752108"/>
            <a:ext cx="2344312" cy="2344312"/>
          </a:xfrm>
          <a:prstGeom prst="ellipse">
            <a:avLst/>
          </a:prstGeom>
          <a:ln w="38100">
            <a:solidFill>
              <a:schemeClr val="tx2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555999" y="4317741"/>
            <a:ext cx="2362201" cy="152914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564943" y="1752108"/>
            <a:ext cx="2344312" cy="2344312"/>
          </a:xfrm>
          <a:prstGeom prst="ellipse">
            <a:avLst/>
          </a:prstGeom>
          <a:ln w="38100">
            <a:solidFill>
              <a:schemeClr val="tx2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1" hasCustomPrompt="1"/>
          </p:nvPr>
        </p:nvSpPr>
        <p:spPr>
          <a:xfrm>
            <a:off x="6264852" y="4317741"/>
            <a:ext cx="2362201" cy="152914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273796" y="1752108"/>
            <a:ext cx="2344312" cy="2344312"/>
          </a:xfrm>
          <a:prstGeom prst="ellipse">
            <a:avLst/>
          </a:prstGeom>
          <a:ln w="38100">
            <a:solidFill>
              <a:schemeClr val="tx2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3" hasCustomPrompt="1"/>
          </p:nvPr>
        </p:nvSpPr>
        <p:spPr>
          <a:xfrm>
            <a:off x="8973703" y="4317741"/>
            <a:ext cx="2362201" cy="152914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8982647" y="1752108"/>
            <a:ext cx="2344312" cy="2344312"/>
          </a:xfrm>
          <a:prstGeom prst="ellipse">
            <a:avLst/>
          </a:prstGeom>
          <a:ln w="38100">
            <a:solidFill>
              <a:schemeClr val="tx2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8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7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38200" y="1927469"/>
            <a:ext cx="10515600" cy="124655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8"/>
            <a:ext cx="338655" cy="33865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591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599" y="6355913"/>
            <a:ext cx="220175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38200" y="3261946"/>
            <a:ext cx="6884375" cy="1409558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819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145" y="6369147"/>
            <a:ext cx="338655" cy="33865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-3" y="1"/>
            <a:ext cx="4091357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tx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9022"/>
            <a:ext cx="2705100" cy="2005915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556" y="580292"/>
            <a:ext cx="6424243" cy="52665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5913"/>
            <a:ext cx="2362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1731" y="6355913"/>
            <a:ext cx="136062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53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chemeClr val="bg1"/>
            </a:gs>
            <a:gs pos="0">
              <a:schemeClr val="bg1">
                <a:lumMod val="95000"/>
              </a:schemeClr>
            </a:gs>
          </a:gsLst>
          <a:lin ang="7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4FE40-6597-4BDD-88E8-47303A90C975}" type="datetime1">
              <a:rPr lang="en-AU" smtClean="0"/>
              <a:t>23/03/2022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E755-540E-4345-BF41-E88659968C0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006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3" r:id="rId2"/>
    <p:sldLayoutId id="2147483716" r:id="rId3"/>
    <p:sldLayoutId id="2147483718" r:id="rId4"/>
    <p:sldLayoutId id="2147483719" r:id="rId5"/>
    <p:sldLayoutId id="2147483720" r:id="rId6"/>
    <p:sldLayoutId id="2147483721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chemeClr val="bg1"/>
            </a:gs>
            <a:gs pos="0">
              <a:schemeClr val="bg1">
                <a:lumMod val="95000"/>
              </a:schemeClr>
            </a:gs>
          </a:gsLst>
          <a:lin ang="7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4FE40-6597-4BDD-88E8-47303A90C975}" type="datetime1">
              <a:rPr lang="en-AU" smtClean="0"/>
              <a:t>23/03/2022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E755-540E-4345-BF41-E88659968C0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53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chemeClr val="bg1"/>
            </a:gs>
            <a:gs pos="0">
              <a:schemeClr val="bg1">
                <a:lumMod val="95000"/>
              </a:schemeClr>
            </a:gs>
          </a:gsLst>
          <a:lin ang="7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4FE40-6597-4BDD-88E8-47303A90C975}" type="datetime1">
              <a:rPr lang="en-AU" smtClean="0"/>
              <a:t>23/03/2022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E755-540E-4345-BF41-E88659968C0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195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83" r:id="rId2"/>
    <p:sldLayoutId id="2147483784" r:id="rId3"/>
    <p:sldLayoutId id="2147483787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chemeClr val="bg1"/>
            </a:gs>
            <a:gs pos="0">
              <a:schemeClr val="bg1">
                <a:lumMod val="95000"/>
              </a:schemeClr>
            </a:gs>
          </a:gsLst>
          <a:lin ang="7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4FE40-6597-4BDD-88E8-47303A90C975}" type="datetime1">
              <a:rPr lang="en-AU" smtClean="0"/>
              <a:t>23/03/2022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E755-540E-4345-BF41-E88659968C0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095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2" r:id="rId2"/>
    <p:sldLayoutId id="214748378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Question 24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Dr Rachel Rosler</a:t>
            </a:r>
          </a:p>
          <a:p>
            <a:r>
              <a:rPr lang="en-AU" dirty="0"/>
              <a:t>Monash Fellowship Practice Exam March 2022</a:t>
            </a:r>
          </a:p>
        </p:txBody>
      </p:sp>
    </p:spTree>
    <p:extLst>
      <p:ext uri="{BB962C8B-B14F-4D97-AF65-F5344CB8AC3E}">
        <p14:creationId xmlns:p14="http://schemas.microsoft.com/office/powerpoint/2010/main" val="79904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en-A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You are the consultant in charge of the Emergency Department. Over the last 1 hour there have been 6 patients present with acute shortness of breath and wheeze; The ambulance have just called to notify you that they are transporting 2 acutely unwell patients with asthma who are likely to require a resus bay.</a:t>
            </a:r>
          </a:p>
          <a:p>
            <a:pPr marL="0" indent="0" algn="l">
              <a:buNone/>
            </a:pPr>
            <a:endParaRPr lang="en-AU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en-A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a. List four (4) actions you will take to prepare for a potential thunderstorm asthma event.</a:t>
            </a:r>
          </a:p>
          <a:p>
            <a:pPr marL="0" indent="0" algn="l">
              <a:buNone/>
            </a:pPr>
            <a:r>
              <a:rPr lang="en-A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(Marked out of 4.0)</a:t>
            </a:r>
          </a:p>
          <a:p>
            <a:pPr marL="0" indent="0" algn="l">
              <a:buNone/>
            </a:pPr>
            <a:endParaRPr lang="en-AU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en-A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b. You decide that you will need to implement a modified triage system to manage large numbers of patient presentations.</a:t>
            </a:r>
          </a:p>
          <a:p>
            <a:pPr marL="0" indent="0" algn="l">
              <a:buNone/>
            </a:pPr>
            <a:r>
              <a:rPr lang="en-A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Complete the following table regarding triage specific to asthma presentations by entering a single point per box.</a:t>
            </a:r>
          </a:p>
          <a:p>
            <a:pPr marL="0" indent="0" algn="l">
              <a:buNone/>
            </a:pPr>
            <a:r>
              <a:rPr lang="en-A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(Marked out of 6.0)</a:t>
            </a:r>
          </a:p>
          <a:p>
            <a:pPr marL="0" indent="0" algn="l">
              <a:buNone/>
            </a:pPr>
            <a:endParaRPr lang="en-AU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en-A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c. List two general principles that should apply when managing thunderstorm asthma during the COVID-19 pandemic.</a:t>
            </a:r>
          </a:p>
          <a:p>
            <a:pPr marL="0" indent="0" algn="l">
              <a:buNone/>
            </a:pPr>
            <a:r>
              <a:rPr lang="en-A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(Marked out of 2.0)</a:t>
            </a:r>
          </a:p>
          <a:p>
            <a:pPr marL="0" indent="0" algn="l">
              <a:buNone/>
            </a:pPr>
            <a:endParaRPr lang="en-AU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755-540E-4345-BF41-E88659968C0D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64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93C6-AFD6-49DA-89E0-038D9CD3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a. List four (4) actions your will take to prepare for a potential thunderstorm asthma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6F8E-D2A2-439D-AD8E-E7B2BC6A4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Call a code brown/external emergency</a:t>
            </a:r>
          </a:p>
          <a:p>
            <a:r>
              <a:rPr lang="en-AU" dirty="0"/>
              <a:t>Activate local thunderstorm asthma disaster plan - prepare your department into zones for high, medium and low acuity patients (which may be external to the ED), and prepare for modified triage</a:t>
            </a:r>
          </a:p>
          <a:p>
            <a:r>
              <a:rPr lang="en-AU" dirty="0"/>
              <a:t>Decant patients from the ED to increase capacity for large numbers of arrivals</a:t>
            </a:r>
          </a:p>
          <a:p>
            <a:r>
              <a:rPr lang="en-AU" dirty="0"/>
              <a:t>Prepare staff – ED staff this shift and following, hospital staff to assist – inpatient unit, anaesthetics, ICU, respiratory</a:t>
            </a:r>
          </a:p>
          <a:p>
            <a:r>
              <a:rPr lang="en-AU" dirty="0"/>
              <a:t>Prepare equipment and drugs/medications – salbutamol, spacers, oxygen, ventilators, steroids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2F502-CAF1-4D09-8D96-5EB35CF2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6716A-43AB-4A3D-B9B6-D2C47D5A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94FF2-8C79-4A1D-98A5-4CE169A4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755-540E-4345-BF41-E88659968C0D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82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6F12-AC95-4A7A-AA20-C70167E4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dirty="0"/>
              <a:t>b. You decide that you will need to implement a modified triage system to manage large numbers of patients presentations. Complete the following table regarding triage specific to asthma presentations by entering a single point per box.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BFAFE4B-88FA-426E-A8DC-9C261640E6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17185"/>
              </p:ext>
            </p:extLst>
          </p:nvPr>
        </p:nvGraphicFramePr>
        <p:xfrm>
          <a:off x="2299915" y="1752600"/>
          <a:ext cx="7592170" cy="4821417"/>
        </p:xfrm>
        <a:graphic>
          <a:graphicData uri="http://schemas.openxmlformats.org/drawingml/2006/table">
            <a:tbl>
              <a:tblPr/>
              <a:tblGrid>
                <a:gridCol w="1516370">
                  <a:extLst>
                    <a:ext uri="{9D8B030D-6E8A-4147-A177-3AD203B41FA5}">
                      <a16:colId xmlns:a16="http://schemas.microsoft.com/office/drawing/2014/main" val="1965636467"/>
                    </a:ext>
                  </a:extLst>
                </a:gridCol>
                <a:gridCol w="3032739">
                  <a:extLst>
                    <a:ext uri="{9D8B030D-6E8A-4147-A177-3AD203B41FA5}">
                      <a16:colId xmlns:a16="http://schemas.microsoft.com/office/drawing/2014/main" val="2836957719"/>
                    </a:ext>
                  </a:extLst>
                </a:gridCol>
                <a:gridCol w="2840775">
                  <a:extLst>
                    <a:ext uri="{9D8B030D-6E8A-4147-A177-3AD203B41FA5}">
                      <a16:colId xmlns:a16="http://schemas.microsoft.com/office/drawing/2014/main" val="65996855"/>
                    </a:ext>
                  </a:extLst>
                </a:gridCol>
                <a:gridCol w="202286">
                  <a:extLst>
                    <a:ext uri="{9D8B030D-6E8A-4147-A177-3AD203B41FA5}">
                      <a16:colId xmlns:a16="http://schemas.microsoft.com/office/drawing/2014/main" val="4129685944"/>
                    </a:ext>
                  </a:extLst>
                </a:gridCol>
              </a:tblGrid>
              <a:tr h="368512">
                <a:tc>
                  <a:txBody>
                    <a:bodyPr/>
                    <a:lstStyle/>
                    <a:p>
                      <a:pPr algn="ctr"/>
                      <a:r>
                        <a:rPr lang="en-AU" sz="1700">
                          <a:effectLst/>
                        </a:rPr>
                        <a:t>Priority</a:t>
                      </a:r>
                    </a:p>
                  </a:txBody>
                  <a:tcPr marL="46064" marR="46064" marT="46064" marB="46064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700">
                          <a:effectLst/>
                        </a:rPr>
                        <a:t>Triage criteria</a:t>
                      </a:r>
                    </a:p>
                  </a:txBody>
                  <a:tcPr marL="46064" marR="46064" marT="46064" marB="46064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700">
                          <a:effectLst/>
                        </a:rPr>
                        <a:t>Initial management</a:t>
                      </a:r>
                    </a:p>
                  </a:txBody>
                  <a:tcPr marL="46064" marR="46064" marT="46064" marB="46064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967791"/>
                  </a:ext>
                </a:extLst>
              </a:tr>
              <a:tr h="1153441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>
                          <a:effectLst/>
                        </a:rPr>
                        <a:t>One - Immediate</a:t>
                      </a:r>
                    </a:p>
                  </a:txBody>
                  <a:tcPr marL="46064" marR="46064" marT="46064" marB="46064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effectLst/>
                        </a:rPr>
                        <a:t>Severe/life threatening</a:t>
                      </a:r>
                    </a:p>
                    <a:p>
                      <a:r>
                        <a:rPr lang="en-AU" sz="1700" dirty="0">
                          <a:effectLst/>
                        </a:rPr>
                        <a:t>RR&gt;30</a:t>
                      </a:r>
                    </a:p>
                    <a:p>
                      <a:r>
                        <a:rPr lang="en-AU" sz="1700" dirty="0">
                          <a:effectLst/>
                        </a:rPr>
                        <a:t>SaO2&lt;90%</a:t>
                      </a:r>
                    </a:p>
                    <a:p>
                      <a:r>
                        <a:rPr lang="en-AU" sz="1700" dirty="0">
                          <a:effectLst/>
                        </a:rPr>
                        <a:t>Speech words or none</a:t>
                      </a:r>
                    </a:p>
                    <a:p>
                      <a:r>
                        <a:rPr lang="en-AU" sz="1700" dirty="0">
                          <a:effectLst/>
                        </a:rPr>
                        <a:t>GCS &lt;14/agitated</a:t>
                      </a:r>
                    </a:p>
                  </a:txBody>
                  <a:tcPr marL="46064" marR="46064" marT="46064" marB="46064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effectLst/>
                        </a:rPr>
                        <a:t>O2, Salbutamol/ipratropium nebs</a:t>
                      </a:r>
                    </a:p>
                    <a:p>
                      <a:r>
                        <a:rPr lang="en-AU" sz="1700" dirty="0">
                          <a:effectLst/>
                        </a:rPr>
                        <a:t>Oral or IV prednisolone /dexamethasone</a:t>
                      </a:r>
                    </a:p>
                    <a:p>
                      <a:r>
                        <a:rPr lang="en-AU" sz="1700" dirty="0">
                          <a:effectLst/>
                        </a:rPr>
                        <a:t>Consider IV therapy</a:t>
                      </a:r>
                    </a:p>
                  </a:txBody>
                  <a:tcPr marL="46064" marR="46064" marT="46064" marB="46064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700"/>
                    </a:p>
                  </a:txBody>
                  <a:tcPr marL="88443" marR="88443" marT="44221" marB="44221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75174012"/>
                  </a:ext>
                </a:extLst>
              </a:tr>
              <a:tr h="1418769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>
                          <a:effectLst/>
                        </a:rPr>
                        <a:t>Two - Urgent</a:t>
                      </a:r>
                    </a:p>
                  </a:txBody>
                  <a:tcPr marL="46064" marR="46064" marT="46064" marB="46064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effectLst/>
                        </a:rPr>
                        <a:t>Moderate</a:t>
                      </a:r>
                    </a:p>
                    <a:p>
                      <a:r>
                        <a:rPr lang="en-AU" sz="1700" dirty="0">
                          <a:effectLst/>
                        </a:rPr>
                        <a:t>RR 24-30</a:t>
                      </a:r>
                    </a:p>
                    <a:p>
                      <a:r>
                        <a:rPr lang="en-AU" sz="1700" dirty="0" err="1">
                          <a:effectLst/>
                        </a:rPr>
                        <a:t>Sats</a:t>
                      </a:r>
                      <a:r>
                        <a:rPr lang="en-AU" sz="1700" dirty="0">
                          <a:effectLst/>
                        </a:rPr>
                        <a:t> 90-94%</a:t>
                      </a:r>
                    </a:p>
                    <a:p>
                      <a:r>
                        <a:rPr lang="en-AU" sz="1700" dirty="0">
                          <a:effectLst/>
                        </a:rPr>
                        <a:t>Speech – short sentences</a:t>
                      </a:r>
                    </a:p>
                    <a:p>
                      <a:r>
                        <a:rPr lang="en-AU" sz="1700" dirty="0">
                          <a:effectLst/>
                        </a:rPr>
                        <a:t>GCS 15</a:t>
                      </a:r>
                    </a:p>
                  </a:txBody>
                  <a:tcPr marL="46064" marR="46064" marT="46064" marB="46064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effectLst/>
                        </a:rPr>
                        <a:t>Salbutamol via MDI burst therapy</a:t>
                      </a:r>
                    </a:p>
                    <a:p>
                      <a:r>
                        <a:rPr lang="en-AU" sz="1700" dirty="0">
                          <a:effectLst/>
                        </a:rPr>
                        <a:t>Oral prednisolone</a:t>
                      </a:r>
                    </a:p>
                    <a:p>
                      <a:r>
                        <a:rPr lang="en-AU" sz="1700" dirty="0">
                          <a:effectLst/>
                        </a:rPr>
                        <a:t>Consider loratadine</a:t>
                      </a:r>
                    </a:p>
                  </a:txBody>
                  <a:tcPr marL="46064" marR="46064" marT="46064" marB="46064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700"/>
                    </a:p>
                  </a:txBody>
                  <a:tcPr marL="88443" marR="88443" marT="44221" marB="44221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38680085"/>
                  </a:ext>
                </a:extLst>
              </a:tr>
              <a:tr h="1153441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700">
                          <a:effectLst/>
                        </a:rPr>
                        <a:t>Three - delayed</a:t>
                      </a:r>
                    </a:p>
                  </a:txBody>
                  <a:tcPr marL="46064" marR="46064" marT="46064" marB="46064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effectLst/>
                        </a:rPr>
                        <a:t>Mild</a:t>
                      </a:r>
                    </a:p>
                    <a:p>
                      <a:r>
                        <a:rPr lang="en-AU" sz="1700" dirty="0">
                          <a:effectLst/>
                        </a:rPr>
                        <a:t>RR 12-24</a:t>
                      </a:r>
                    </a:p>
                    <a:p>
                      <a:r>
                        <a:rPr lang="en-AU" sz="1700" dirty="0" err="1">
                          <a:effectLst/>
                        </a:rPr>
                        <a:t>Sats</a:t>
                      </a:r>
                      <a:r>
                        <a:rPr lang="en-AU" sz="1700" dirty="0">
                          <a:effectLst/>
                        </a:rPr>
                        <a:t> &gt;94%</a:t>
                      </a:r>
                    </a:p>
                    <a:p>
                      <a:r>
                        <a:rPr lang="en-AU" sz="1700" dirty="0">
                          <a:effectLst/>
                        </a:rPr>
                        <a:t>Speech – full sentences</a:t>
                      </a:r>
                    </a:p>
                  </a:txBody>
                  <a:tcPr marL="46064" marR="46064" marT="46064" marB="46064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700" dirty="0">
                          <a:effectLst/>
                        </a:rPr>
                        <a:t>Salbutamol via spacer – once and review (patient information)</a:t>
                      </a:r>
                    </a:p>
                    <a:p>
                      <a:r>
                        <a:rPr lang="en-AU" sz="1700" dirty="0">
                          <a:effectLst/>
                        </a:rPr>
                        <a:t>Oral prednisolone, consider loratadine</a:t>
                      </a:r>
                      <a:br>
                        <a:rPr lang="en-AU" sz="1700" dirty="0">
                          <a:effectLst/>
                        </a:rPr>
                      </a:br>
                      <a:endParaRPr lang="en-AU" sz="1700" dirty="0">
                        <a:effectLst/>
                      </a:endParaRPr>
                    </a:p>
                  </a:txBody>
                  <a:tcPr marL="46064" marR="46064" marT="46064" marB="46064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700" dirty="0"/>
                    </a:p>
                  </a:txBody>
                  <a:tcPr marL="88443" marR="88443" marT="44221" marB="44221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4300694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12FDE-1BA4-42FE-9DA5-90FA04C6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1CFF9-6324-489A-8C9D-0D0942EF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B6FF4-F3CB-459E-B9F6-2C642AE5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755-540E-4345-BF41-E88659968C0D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951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F89A-C316-43EA-AD84-D23593B7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c. List two general principles that should apply when managing thunderstorm asthma during the COVID-19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06D27-2C3A-4D7F-95F6-6A3DA122F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Ensure all staff treat every patient in full PPE</a:t>
            </a:r>
          </a:p>
          <a:p>
            <a:r>
              <a:rPr lang="en-AU" dirty="0"/>
              <a:t>All aerosol generating procedures to be done in negative pressure environment where possible</a:t>
            </a:r>
          </a:p>
          <a:p>
            <a:r>
              <a:rPr lang="en-AU" dirty="0"/>
              <a:t>Provide vulnerable patients with a separate room/area (</a:t>
            </a:r>
            <a:r>
              <a:rPr lang="en-AU" dirty="0" err="1"/>
              <a:t>eg</a:t>
            </a:r>
            <a:r>
              <a:rPr lang="en-AU" dirty="0"/>
              <a:t> immunosuppressed)</a:t>
            </a:r>
          </a:p>
          <a:p>
            <a:r>
              <a:rPr lang="en-AU" dirty="0"/>
              <a:t>Treat all patients as suspected COVID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FD672-37BE-46F1-83A5-2AE3DDDCE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C837D-ADF0-41EE-A0AB-99AA940B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5EA43-D5AE-482A-985E-55EFEEAA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755-540E-4345-BF41-E88659968C0D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30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CADF-B3E0-4157-9D39-998EBA8E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Pass mark - 9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62526-E1B2-456A-AD3C-10DBA1C6C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70% pass rate</a:t>
            </a:r>
          </a:p>
          <a:p>
            <a:r>
              <a:rPr lang="en-AU" dirty="0"/>
              <a:t>Remember specifics where appropriate</a:t>
            </a:r>
          </a:p>
          <a:p>
            <a:pPr lvl="1"/>
            <a:r>
              <a:rPr lang="en-AU"/>
              <a:t>Drug </a:t>
            </a:r>
            <a:r>
              <a:rPr lang="en-AU" dirty="0"/>
              <a:t>names</a:t>
            </a:r>
          </a:p>
          <a:p>
            <a:r>
              <a:rPr lang="en-AU" dirty="0"/>
              <a:t>Write what you know</a:t>
            </a:r>
          </a:p>
          <a:p>
            <a:r>
              <a:rPr lang="en-AU" dirty="0"/>
              <a:t>Make sure you are not repeated answers</a:t>
            </a:r>
          </a:p>
          <a:p>
            <a:endParaRPr lang="en-AU" dirty="0"/>
          </a:p>
          <a:p>
            <a:r>
              <a:rPr lang="en-AU" dirty="0"/>
              <a:t>Look after yourself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7047F-03FC-4746-82EE-40AFF511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B305-87FF-4394-910E-7FDFFB3812A2}" type="datetime1">
              <a:rPr lang="en-AU" smtClean="0"/>
              <a:t>23/03/2022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EEA58-8CC0-4B95-A24A-B3223930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51504-3C7E-4CCC-ADAD-BAC9F58B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E755-540E-4345-BF41-E88659968C0D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59559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and Content Slides">
  <a:themeElements>
    <a:clrScheme name="Monash Health Office Colours">
      <a:dk1>
        <a:sysClr val="windowText" lastClr="000000"/>
      </a:dk1>
      <a:lt1>
        <a:sysClr val="window" lastClr="FFFFFF"/>
      </a:lt1>
      <a:dk2>
        <a:srgbClr val="25215D"/>
      </a:dk2>
      <a:lt2>
        <a:srgbClr val="EFEEED"/>
      </a:lt2>
      <a:accent1>
        <a:srgbClr val="00A49A"/>
      </a:accent1>
      <a:accent2>
        <a:srgbClr val="005CA9"/>
      </a:accent2>
      <a:accent3>
        <a:srgbClr val="473079"/>
      </a:accent3>
      <a:accent4>
        <a:srgbClr val="1088AC"/>
      </a:accent4>
      <a:accent5>
        <a:srgbClr val="204786"/>
      </a:accent5>
      <a:accent6>
        <a:srgbClr val="ED7D31"/>
      </a:accent6>
      <a:hlink>
        <a:srgbClr val="25215D"/>
      </a:hlink>
      <a:folHlink>
        <a:srgbClr val="00A4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ashHealth_PowerPointTemplate_09-2019.potx" id="{29397648-55D8-42A3-80BD-5742FFEB1983}" vid="{B3EDA88C-E656-4A5D-8C38-0C8CEC07D04C}"/>
    </a:ext>
  </a:extLst>
</a:theme>
</file>

<file path=ppt/theme/theme2.xml><?xml version="1.0" encoding="utf-8"?>
<a:theme xmlns:a="http://schemas.openxmlformats.org/drawingml/2006/main" name="Divider and Agenda">
  <a:themeElements>
    <a:clrScheme name="Monash Health Office Colours">
      <a:dk1>
        <a:sysClr val="windowText" lastClr="000000"/>
      </a:dk1>
      <a:lt1>
        <a:sysClr val="window" lastClr="FFFFFF"/>
      </a:lt1>
      <a:dk2>
        <a:srgbClr val="25215D"/>
      </a:dk2>
      <a:lt2>
        <a:srgbClr val="EFEEED"/>
      </a:lt2>
      <a:accent1>
        <a:srgbClr val="00A49A"/>
      </a:accent1>
      <a:accent2>
        <a:srgbClr val="005CA9"/>
      </a:accent2>
      <a:accent3>
        <a:srgbClr val="473079"/>
      </a:accent3>
      <a:accent4>
        <a:srgbClr val="1088AC"/>
      </a:accent4>
      <a:accent5>
        <a:srgbClr val="204786"/>
      </a:accent5>
      <a:accent6>
        <a:srgbClr val="ED7D31"/>
      </a:accent6>
      <a:hlink>
        <a:srgbClr val="25215D"/>
      </a:hlink>
      <a:folHlink>
        <a:srgbClr val="00A4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ashHealth_PowerPointTemplate_09-2019.potx" id="{29397648-55D8-42A3-80BD-5742FFEB1983}" vid="{782E6942-2B3F-4467-A90D-C6BEE21A0AB9}"/>
    </a:ext>
  </a:extLst>
</a:theme>
</file>

<file path=ppt/theme/theme3.xml><?xml version="1.0" encoding="utf-8"?>
<a:theme xmlns:a="http://schemas.openxmlformats.org/drawingml/2006/main" name="Images and Headlines">
  <a:themeElements>
    <a:clrScheme name="Monash Health Office Colours">
      <a:dk1>
        <a:sysClr val="windowText" lastClr="000000"/>
      </a:dk1>
      <a:lt1>
        <a:sysClr val="window" lastClr="FFFFFF"/>
      </a:lt1>
      <a:dk2>
        <a:srgbClr val="25215D"/>
      </a:dk2>
      <a:lt2>
        <a:srgbClr val="EFEEED"/>
      </a:lt2>
      <a:accent1>
        <a:srgbClr val="00A49A"/>
      </a:accent1>
      <a:accent2>
        <a:srgbClr val="005CA9"/>
      </a:accent2>
      <a:accent3>
        <a:srgbClr val="473079"/>
      </a:accent3>
      <a:accent4>
        <a:srgbClr val="1088AC"/>
      </a:accent4>
      <a:accent5>
        <a:srgbClr val="204786"/>
      </a:accent5>
      <a:accent6>
        <a:srgbClr val="ED7D31"/>
      </a:accent6>
      <a:hlink>
        <a:srgbClr val="25215D"/>
      </a:hlink>
      <a:folHlink>
        <a:srgbClr val="00A4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ashHealth_PowerPointTemplate_09-2019.potx" id="{29397648-55D8-42A3-80BD-5742FFEB1983}" vid="{8CC5F7D9-6DDD-4115-BBB4-D942E5E84073}"/>
    </a:ext>
  </a:extLst>
</a:theme>
</file>

<file path=ppt/theme/theme4.xml><?xml version="1.0" encoding="utf-8"?>
<a:theme xmlns:a="http://schemas.openxmlformats.org/drawingml/2006/main" name="Alternative Title Slides">
  <a:themeElements>
    <a:clrScheme name="Monash Health Office Colours">
      <a:dk1>
        <a:sysClr val="windowText" lastClr="000000"/>
      </a:dk1>
      <a:lt1>
        <a:sysClr val="window" lastClr="FFFFFF"/>
      </a:lt1>
      <a:dk2>
        <a:srgbClr val="25215D"/>
      </a:dk2>
      <a:lt2>
        <a:srgbClr val="EFEEED"/>
      </a:lt2>
      <a:accent1>
        <a:srgbClr val="00A49A"/>
      </a:accent1>
      <a:accent2>
        <a:srgbClr val="005CA9"/>
      </a:accent2>
      <a:accent3>
        <a:srgbClr val="473079"/>
      </a:accent3>
      <a:accent4>
        <a:srgbClr val="1088AC"/>
      </a:accent4>
      <a:accent5>
        <a:srgbClr val="204786"/>
      </a:accent5>
      <a:accent6>
        <a:srgbClr val="ED7D31"/>
      </a:accent6>
      <a:hlink>
        <a:srgbClr val="25215D"/>
      </a:hlink>
      <a:folHlink>
        <a:srgbClr val="00A4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ashHealth_PowerPointTemplate_09-2019.potx" id="{29397648-55D8-42A3-80BD-5742FFEB1983}" vid="{78C9780B-8D9C-40E7-8F3A-7DC1AEC3D5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63C618D9A613478DE87D82414E9025" ma:contentTypeVersion="2" ma:contentTypeDescription="Create a new document." ma:contentTypeScope="" ma:versionID="b6eefb67fdb422e4b86ce92996fb9a4c">
  <xsd:schema xmlns:xsd="http://www.w3.org/2001/XMLSchema" xmlns:xs="http://www.w3.org/2001/XMLSchema" xmlns:p="http://schemas.microsoft.com/office/2006/metadata/properties" xmlns:ns2="344a08f5-7fa1-4e17-a0e0-387df7fdc01a" targetNamespace="http://schemas.microsoft.com/office/2006/metadata/properties" ma:root="true" ma:fieldsID="bd5ce188ceb47da4cfdacd21a6b8237c" ns2:_="">
    <xsd:import namespace="344a08f5-7fa1-4e17-a0e0-387df7fdc0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a08f5-7fa1-4e17-a0e0-387df7fdc0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6FA65D-97F7-43B2-8D64-7315BD66184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7A1A4F-A723-42D8-A00A-C4A0404D0C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978549-E7BD-48B0-A999-E9E7C74AFC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4a08f5-7fa1-4e17-a0e0-387df7fdc0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Monash Health Template</Template>
  <TotalTime>78</TotalTime>
  <Words>510</Words>
  <Application>Microsoft Office PowerPoint</Application>
  <PresentationFormat>Widescreen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Open Sans</vt:lpstr>
      <vt:lpstr>Title and Content Slides</vt:lpstr>
      <vt:lpstr>Divider and Agenda</vt:lpstr>
      <vt:lpstr>Images and Headlines</vt:lpstr>
      <vt:lpstr>Alternative Title Slides</vt:lpstr>
      <vt:lpstr>Question 24</vt:lpstr>
      <vt:lpstr>Question 24</vt:lpstr>
      <vt:lpstr>a. List four (4) actions your will take to prepare for a potential thunderstorm asthma event</vt:lpstr>
      <vt:lpstr>b. You decide that you will need to implement a modified triage system to manage large numbers of patients presentations. Complete the following table regarding triage specific to asthma presentations by entering a single point per box.</vt:lpstr>
      <vt:lpstr>c. List two general principles that should apply when managing thunderstorm asthma during the COVID-19 pandemic</vt:lpstr>
      <vt:lpstr>Pass mark - 9</vt:lpstr>
    </vt:vector>
  </TitlesOfParts>
  <Company>Monash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24</dc:title>
  <dc:creator>Rachel Rosler</dc:creator>
  <cp:lastModifiedBy>Rachel Rosler</cp:lastModifiedBy>
  <cp:revision>1</cp:revision>
  <cp:lastPrinted>2019-02-08T01:59:12Z</cp:lastPrinted>
  <dcterms:created xsi:type="dcterms:W3CDTF">2022-03-23T00:06:40Z</dcterms:created>
  <dcterms:modified xsi:type="dcterms:W3CDTF">2022-03-23T01:24:42Z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0x0101007563C618D9A613478DE87D82414E9025</vt:lpwstr>
  </property>
</Properties>
</file>