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35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31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58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69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87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52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82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806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25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423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5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9A08-094D-4F00-8C0C-D82B60743961}" type="datetimeFigureOut">
              <a:rPr lang="en-AU" smtClean="0"/>
              <a:pPr/>
              <a:t>13/12/2017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8209-1030-4A0A-B72E-B65176DF215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543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r>
              <a:rPr lang="en-AU" sz="3200" dirty="0" smtClean="0"/>
              <a:t>Disaster </a:t>
            </a:r>
            <a:r>
              <a:rPr lang="en-AU" sz="3200" dirty="0" smtClean="0"/>
              <a:t>question (24 )</a:t>
            </a: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992888" cy="3649960"/>
          </a:xfrm>
        </p:spPr>
        <p:txBody>
          <a:bodyPr>
            <a:normAutofit/>
          </a:bodyPr>
          <a:lstStyle/>
          <a:p>
            <a:pPr algn="l"/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A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 1600 hrs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 are the consultant in charge of the emergency department in a tertiary hospital. You have been notified that a truck carrying </a:t>
            </a:r>
            <a:r>
              <a:rPr lang="en-A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chlorine gas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rolled over on one a busy </a:t>
            </a:r>
            <a:r>
              <a:rPr lang="en-A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motorway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close to your hospital. Initial ambulance communication suggests that at </a:t>
            </a:r>
            <a:r>
              <a:rPr lang="en-A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thirty (30)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bystanders, including </a:t>
            </a:r>
            <a:r>
              <a:rPr lang="en-A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children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affected</a:t>
            </a:r>
            <a:b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AU" sz="2000" b="1" dirty="0" smtClean="0"/>
              <a:t>A- state </a:t>
            </a:r>
            <a:r>
              <a:rPr lang="en-AU" sz="2000" b="1" dirty="0"/>
              <a:t>(2) specific preparation that you would make for this particular </a:t>
            </a:r>
            <a:r>
              <a:rPr lang="en-AU" sz="2000" b="1" dirty="0" smtClean="0"/>
              <a:t>exposure  ( 2 marks )</a:t>
            </a:r>
            <a:endParaRPr lang="en-AU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AU" sz="2400" dirty="0" smtClean="0">
                <a:solidFill>
                  <a:schemeClr val="tx1"/>
                </a:solidFill>
              </a:rPr>
              <a:t>1- </a:t>
            </a:r>
            <a:r>
              <a:rPr lang="en-AU" sz="2400" dirty="0">
                <a:solidFill>
                  <a:schemeClr val="tx1"/>
                </a:solidFill>
              </a:rPr>
              <a:t>set the decontamination area </a:t>
            </a:r>
          </a:p>
          <a:p>
            <a:pPr algn="l"/>
            <a:r>
              <a:rPr lang="en-AU" sz="2400" dirty="0" smtClean="0">
                <a:solidFill>
                  <a:schemeClr val="tx1"/>
                </a:solidFill>
              </a:rPr>
              <a:t>2- </a:t>
            </a:r>
            <a:r>
              <a:rPr lang="en-AU" sz="2400" dirty="0">
                <a:solidFill>
                  <a:schemeClr val="tx1"/>
                </a:solidFill>
              </a:rPr>
              <a:t>set triage zone outside ED</a:t>
            </a:r>
          </a:p>
          <a:p>
            <a:pPr algn="l"/>
            <a:r>
              <a:rPr lang="en-AU" sz="2400" dirty="0" smtClean="0">
                <a:solidFill>
                  <a:schemeClr val="tx1"/>
                </a:solidFill>
              </a:rPr>
              <a:t>3- </a:t>
            </a:r>
            <a:r>
              <a:rPr lang="en-AU" sz="2400" dirty="0">
                <a:solidFill>
                  <a:schemeClr val="tx1"/>
                </a:solidFill>
              </a:rPr>
              <a:t>call code brown</a:t>
            </a:r>
          </a:p>
          <a:p>
            <a:pPr algn="l"/>
            <a:r>
              <a:rPr lang="en-AU" sz="2400" dirty="0" smtClean="0">
                <a:solidFill>
                  <a:schemeClr val="tx1"/>
                </a:solidFill>
              </a:rPr>
              <a:t>4- prepare </a:t>
            </a:r>
            <a:r>
              <a:rPr lang="en-AU" sz="2400" dirty="0">
                <a:solidFill>
                  <a:schemeClr val="tx1"/>
                </a:solidFill>
              </a:rPr>
              <a:t>PPE and brief staff</a:t>
            </a:r>
          </a:p>
          <a:p>
            <a:pPr algn="l"/>
            <a:r>
              <a:rPr lang="en-AU" sz="2400" dirty="0" smtClean="0">
                <a:solidFill>
                  <a:schemeClr val="tx1"/>
                </a:solidFill>
              </a:rPr>
              <a:t>5- Liaise </a:t>
            </a:r>
            <a:r>
              <a:rPr lang="en-AU" sz="2400" dirty="0">
                <a:solidFill>
                  <a:schemeClr val="tx1"/>
                </a:solidFill>
              </a:rPr>
              <a:t>with Poisons Information Centre; </a:t>
            </a:r>
            <a:r>
              <a:rPr lang="en-AU" sz="2400" dirty="0" smtClean="0">
                <a:solidFill>
                  <a:schemeClr val="tx1"/>
                </a:solidFill>
              </a:rPr>
              <a:t>Fire brigade/HAZMAT</a:t>
            </a:r>
            <a:r>
              <a:rPr lang="en-AU" sz="2400" dirty="0">
                <a:solidFill>
                  <a:schemeClr val="tx1"/>
                </a:solidFill>
              </a:rPr>
              <a:t>; Health Department</a:t>
            </a:r>
          </a:p>
          <a:p>
            <a:pPr algn="l"/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274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400" b="1" dirty="0" smtClean="0"/>
              <a:t>B- </a:t>
            </a:r>
            <a:r>
              <a:rPr lang="en-AU" sz="2400" b="1" dirty="0" smtClean="0"/>
              <a:t>list Four (4</a:t>
            </a:r>
            <a:r>
              <a:rPr lang="en-AU" sz="2400" b="1" dirty="0" smtClean="0"/>
              <a:t>) </a:t>
            </a:r>
            <a:r>
              <a:rPr lang="en-AU" sz="2400" b="1" dirty="0"/>
              <a:t>steps in preparing your </a:t>
            </a:r>
            <a:r>
              <a:rPr lang="en-AU" sz="2400" b="1" dirty="0" smtClean="0"/>
              <a:t>department ( 4 marks )</a:t>
            </a:r>
            <a:r>
              <a:rPr lang="en-AU" sz="2800" dirty="0"/>
              <a:t/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AU" b="1" dirty="0"/>
              <a:t>Call  code brown ( disaster code )</a:t>
            </a:r>
            <a:endParaRPr lang="en-AU" dirty="0"/>
          </a:p>
          <a:p>
            <a:pPr lvl="0"/>
            <a:r>
              <a:rPr lang="en-AU" b="1" dirty="0"/>
              <a:t>Review the current situation of the department</a:t>
            </a:r>
            <a:endParaRPr lang="en-AU" dirty="0"/>
          </a:p>
          <a:p>
            <a:pPr lvl="0"/>
            <a:r>
              <a:rPr lang="en-AU" b="1" dirty="0"/>
              <a:t>Prepare  triage zone with decontamination facility</a:t>
            </a:r>
            <a:endParaRPr lang="en-AU" dirty="0"/>
          </a:p>
          <a:p>
            <a:pPr lvl="0"/>
            <a:r>
              <a:rPr lang="en-AU" b="1" dirty="0"/>
              <a:t>Staff briefing and PPE</a:t>
            </a:r>
            <a:endParaRPr lang="en-AU" dirty="0"/>
          </a:p>
          <a:p>
            <a:pPr lvl="0"/>
            <a:r>
              <a:rPr lang="en-AU" dirty="0"/>
              <a:t>Consider secondary treatment area </a:t>
            </a:r>
            <a:r>
              <a:rPr lang="en-AU" dirty="0" err="1"/>
              <a:t>eg</a:t>
            </a:r>
            <a:r>
              <a:rPr lang="en-AU" dirty="0"/>
              <a:t> Outpatients</a:t>
            </a:r>
          </a:p>
          <a:p>
            <a:pPr lvl="0"/>
            <a:r>
              <a:rPr lang="en-AU" b="1" dirty="0"/>
              <a:t>Involve paediatric team early</a:t>
            </a:r>
          </a:p>
          <a:p>
            <a:pPr lvl="0"/>
            <a:r>
              <a:rPr lang="en-AU" dirty="0"/>
              <a:t>Plan staffing ( </a:t>
            </a:r>
            <a:r>
              <a:rPr lang="en-AU" dirty="0" err="1"/>
              <a:t>ie</a:t>
            </a:r>
            <a:r>
              <a:rPr lang="en-AU" dirty="0"/>
              <a:t> end of the shift may stay or call extra staff ..</a:t>
            </a:r>
            <a:r>
              <a:rPr lang="en-AU" dirty="0" err="1"/>
              <a:t>etc</a:t>
            </a:r>
            <a:r>
              <a:rPr lang="en-AU" dirty="0"/>
              <a:t> )</a:t>
            </a:r>
          </a:p>
          <a:p>
            <a:pPr lvl="0"/>
            <a:r>
              <a:rPr lang="en-AU" dirty="0"/>
              <a:t>Seek information on symptoms and treatment</a:t>
            </a:r>
          </a:p>
          <a:p>
            <a:pPr lvl="0"/>
            <a:r>
              <a:rPr lang="en-AU" dirty="0"/>
              <a:t>Liaise with ambulance, Hazmat re numbers and timing</a:t>
            </a:r>
          </a:p>
          <a:p>
            <a:pPr lvl="0"/>
            <a:r>
              <a:rPr lang="en-AU" dirty="0"/>
              <a:t>Anticipate self-presenting patients</a:t>
            </a:r>
          </a:p>
          <a:p>
            <a:pPr lvl="0"/>
            <a:r>
              <a:rPr lang="en-AU" dirty="0"/>
              <a:t>Ask for extra resources  in ED </a:t>
            </a:r>
            <a:r>
              <a:rPr lang="en-AU" dirty="0" err="1"/>
              <a:t>eg</a:t>
            </a:r>
            <a:r>
              <a:rPr lang="en-AU" dirty="0"/>
              <a:t> ward HMO, </a:t>
            </a:r>
            <a:r>
              <a:rPr lang="en-AU" dirty="0" err="1"/>
              <a:t>reg</a:t>
            </a:r>
            <a:r>
              <a:rPr lang="en-AU" dirty="0"/>
              <a:t> </a:t>
            </a:r>
            <a:r>
              <a:rPr lang="en-AU" dirty="0" err="1"/>
              <a:t>etc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 Facilitate disposition plan for the current ED patients </a:t>
            </a:r>
            <a:r>
              <a:rPr lang="en-AU" dirty="0" err="1"/>
              <a:t>ie</a:t>
            </a:r>
            <a:r>
              <a:rPr lang="en-AU" dirty="0"/>
              <a:t> admission, discharge etc.</a:t>
            </a:r>
          </a:p>
          <a:p>
            <a:pPr lvl="0"/>
            <a:r>
              <a:rPr lang="en-AU" dirty="0"/>
              <a:t> liaise with ambulance for diverting ambulances</a:t>
            </a:r>
          </a:p>
          <a:p>
            <a:pPr lvl="0"/>
            <a:r>
              <a:rPr lang="en-AU" dirty="0"/>
              <a:t>prepare to deal with media ( </a:t>
            </a:r>
            <a:r>
              <a:rPr lang="en-AU" dirty="0" err="1"/>
              <a:t>ie</a:t>
            </a:r>
            <a:r>
              <a:rPr lang="en-AU" dirty="0"/>
              <a:t> media liaison officer from the hospital )</a:t>
            </a:r>
          </a:p>
          <a:p>
            <a:pPr lvl="0"/>
            <a:r>
              <a:rPr lang="en-AU" dirty="0"/>
              <a:t>dealing with family &amp; relatives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159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2000" b="1" dirty="0" smtClean="0"/>
              <a:t>C- list </a:t>
            </a:r>
            <a:r>
              <a:rPr lang="en-AU" sz="2000" b="1" dirty="0"/>
              <a:t>four (4) signs or symptoms of chlorine exposure that you would look for</a:t>
            </a: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600" b="1" dirty="0"/>
              <a:t>Respiratory  may cause nasal irritation, cough in mild dose</a:t>
            </a:r>
            <a:endParaRPr lang="en-AU" sz="2600" dirty="0"/>
          </a:p>
          <a:p>
            <a:pPr lvl="0"/>
            <a:r>
              <a:rPr lang="en-AU" sz="2600" b="1" dirty="0"/>
              <a:t>In higher dose may cause </a:t>
            </a:r>
            <a:r>
              <a:rPr lang="en-AU" sz="2600" b="1" dirty="0" err="1"/>
              <a:t>pul</a:t>
            </a:r>
            <a:r>
              <a:rPr lang="en-AU" sz="2600" b="1" dirty="0"/>
              <a:t> </a:t>
            </a:r>
            <a:r>
              <a:rPr lang="en-AU" sz="2600" b="1" dirty="0" err="1"/>
              <a:t>odema</a:t>
            </a:r>
            <a:r>
              <a:rPr lang="en-AU" sz="2600" b="1" dirty="0"/>
              <a:t>. And reactive airway dysfunction syndrome ( symptom like asthma )</a:t>
            </a:r>
            <a:endParaRPr lang="en-AU" sz="2600" dirty="0"/>
          </a:p>
          <a:p>
            <a:pPr lvl="0"/>
            <a:r>
              <a:rPr lang="en-AU" sz="2600" dirty="0"/>
              <a:t>CVS  hypertension Or hypotension, collapse due to hypoxia</a:t>
            </a:r>
          </a:p>
          <a:p>
            <a:pPr lvl="0"/>
            <a:r>
              <a:rPr lang="en-AU" sz="2600" b="1" dirty="0"/>
              <a:t>Ocular burning discomfort ,spasmodic blinking</a:t>
            </a:r>
            <a:endParaRPr lang="en-AU" sz="2600" dirty="0"/>
          </a:p>
          <a:p>
            <a:pPr lvl="0"/>
            <a:r>
              <a:rPr lang="en-AU" sz="2600" dirty="0"/>
              <a:t>Dermal  if direct contact with liquid ( frostbite like injury )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022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AU" sz="2000" b="1" dirty="0" smtClean="0"/>
              <a:t>D- you </a:t>
            </a:r>
            <a:r>
              <a:rPr lang="en-AU" sz="2000" b="1" dirty="0"/>
              <a:t>have been asked to review the current guidelines for disaster management in your department State three (3) important steps for this review process (3 marks )</a:t>
            </a:r>
            <a:r>
              <a:rPr lang="en-AU" sz="2000" dirty="0"/>
              <a:t/>
            </a:r>
            <a:br>
              <a:rPr lang="en-AU" sz="2000" dirty="0"/>
            </a:br>
            <a:endParaRPr lang="en-A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Read the current guidelines in conjunction with Hospital Code Brown guideline 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Audit any activation since last review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Benchmark with other similar EDs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meet with senior ED RN representative- identify areas to change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Arrange meeting with other  stakeholder </a:t>
            </a:r>
            <a:r>
              <a:rPr lang="en-AU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 OHS, hospital management </a:t>
            </a:r>
          </a:p>
          <a:p>
            <a:pPr lvl="0"/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Prepare the resources for this update </a:t>
            </a:r>
            <a:r>
              <a:rPr lang="en-AU" sz="22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200" dirty="0">
                <a:latin typeface="Arial" panose="020B0604020202020204" pitchFamily="34" charset="0"/>
                <a:cs typeface="Arial" panose="020B0604020202020204" pitchFamily="34" charset="0"/>
              </a:rPr>
              <a:t> state guidelines </a:t>
            </a:r>
          </a:p>
          <a:p>
            <a:pPr lvl="0"/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Write the initial draft and discuss it  with stakeholders 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47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Fellowship curriculum 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AU" b="1" dirty="0"/>
              <a:t>14. DISASTER MEDICINE </a:t>
            </a:r>
            <a:endParaRPr lang="en-AU" dirty="0"/>
          </a:p>
          <a:p>
            <a:r>
              <a:rPr lang="en-AU" b="1" dirty="0"/>
              <a:t>14.1 Disasters </a:t>
            </a:r>
            <a:endParaRPr lang="en-AU" dirty="0"/>
          </a:p>
          <a:p>
            <a:pPr lvl="1"/>
            <a:r>
              <a:rPr lang="en-AU" dirty="0"/>
              <a:t>a) Definitions of a disaster and the importance of the relativity of an incident to available resources </a:t>
            </a:r>
            <a:r>
              <a:rPr lang="en-AU" dirty="0" smtClean="0"/>
              <a:t>		S </a:t>
            </a:r>
            <a:r>
              <a:rPr lang="en-AU" dirty="0"/>
              <a:t>H </a:t>
            </a:r>
          </a:p>
          <a:p>
            <a:pPr lvl="1"/>
            <a:r>
              <a:rPr lang="en-AU" dirty="0"/>
              <a:t>b) Classification of disasters </a:t>
            </a:r>
            <a:r>
              <a:rPr lang="en-AU" dirty="0" smtClean="0"/>
              <a:t>						S </a:t>
            </a:r>
            <a:r>
              <a:rPr lang="en-AU" dirty="0"/>
              <a:t>G </a:t>
            </a:r>
          </a:p>
          <a:p>
            <a:pPr lvl="1"/>
            <a:r>
              <a:rPr lang="en-AU" dirty="0"/>
              <a:t>c) Epidemiology of disasters </a:t>
            </a:r>
            <a:r>
              <a:rPr lang="en-AU" dirty="0" smtClean="0"/>
              <a:t>						T </a:t>
            </a:r>
            <a:r>
              <a:rPr lang="en-AU" dirty="0"/>
              <a:t>G </a:t>
            </a:r>
          </a:p>
          <a:p>
            <a:pPr lvl="1"/>
            <a:r>
              <a:rPr lang="en-AU" dirty="0"/>
              <a:t>d) National &amp; regional responsibilities </a:t>
            </a:r>
            <a:r>
              <a:rPr lang="en-AU" dirty="0" smtClean="0"/>
              <a:t>					S </a:t>
            </a:r>
            <a:r>
              <a:rPr lang="en-AU" dirty="0"/>
              <a:t>G </a:t>
            </a:r>
          </a:p>
          <a:p>
            <a:r>
              <a:rPr lang="en-AU" b="1" dirty="0"/>
              <a:t>14.2 Disaster planning </a:t>
            </a:r>
            <a:endParaRPr lang="en-AU" dirty="0"/>
          </a:p>
          <a:p>
            <a:pPr lvl="1"/>
            <a:r>
              <a:rPr lang="en-AU" dirty="0"/>
              <a:t>a) General principles </a:t>
            </a:r>
          </a:p>
          <a:p>
            <a:pPr lvl="2"/>
            <a:r>
              <a:rPr lang="en-AU" dirty="0" err="1"/>
              <a:t>i</a:t>
            </a:r>
            <a:r>
              <a:rPr lang="en-AU" dirty="0"/>
              <a:t>) Disaster management &amp; mitigation </a:t>
            </a:r>
          </a:p>
          <a:p>
            <a:pPr lvl="2"/>
            <a:r>
              <a:rPr lang="en-AU" dirty="0" err="1"/>
              <a:t>i</a:t>
            </a:r>
            <a:r>
              <a:rPr lang="en-AU" dirty="0"/>
              <a:t>. Principles of prevention and risk reduction </a:t>
            </a:r>
            <a:r>
              <a:rPr lang="en-AU" dirty="0" smtClean="0"/>
              <a:t>				   	S </a:t>
            </a:r>
            <a:r>
              <a:rPr lang="en-AU" dirty="0"/>
              <a:t>G </a:t>
            </a:r>
          </a:p>
          <a:p>
            <a:pPr lvl="2"/>
            <a:r>
              <a:rPr lang="en-AU" dirty="0"/>
              <a:t>ii. Principles of preparedness relative to risk of occurrence and </a:t>
            </a:r>
            <a:r>
              <a:rPr lang="en-AU" dirty="0" smtClean="0"/>
              <a:t>impact		   	S </a:t>
            </a:r>
            <a:r>
              <a:rPr lang="en-AU" dirty="0"/>
              <a:t>H </a:t>
            </a:r>
          </a:p>
          <a:p>
            <a:pPr lvl="1"/>
            <a:r>
              <a:rPr lang="en-AU" dirty="0"/>
              <a:t>b) Hospitals as responders to an emergency </a:t>
            </a:r>
          </a:p>
          <a:p>
            <a:pPr lvl="2"/>
            <a:r>
              <a:rPr lang="en-AU" dirty="0"/>
              <a:t>Demonstrate knowledge of the standard emergency threat/incident procedures in the following situations </a:t>
            </a:r>
          </a:p>
          <a:p>
            <a:pPr lvl="3"/>
            <a:r>
              <a:rPr lang="en-AU" dirty="0" err="1"/>
              <a:t>i</a:t>
            </a:r>
            <a:r>
              <a:rPr lang="en-AU" dirty="0"/>
              <a:t>) External emergency (Code Brown</a:t>
            </a:r>
            <a:r>
              <a:rPr lang="en-AU" dirty="0" smtClean="0"/>
              <a:t>)					 </a:t>
            </a:r>
            <a:r>
              <a:rPr lang="en-AU" dirty="0"/>
              <a:t>S H </a:t>
            </a:r>
            <a:endParaRPr lang="en-AU" dirty="0" smtClean="0"/>
          </a:p>
          <a:p>
            <a:pPr lvl="3"/>
            <a:r>
              <a:rPr lang="en-AU" dirty="0" smtClean="0"/>
              <a:t>ii</a:t>
            </a:r>
            <a:r>
              <a:rPr lang="en-AU" dirty="0"/>
              <a:t>) Hospitals as “victims” in an emergency </a:t>
            </a:r>
          </a:p>
          <a:p>
            <a:pPr lvl="3"/>
            <a:r>
              <a:rPr lang="en-AU" dirty="0" err="1"/>
              <a:t>i</a:t>
            </a:r>
            <a:r>
              <a:rPr lang="en-AU" dirty="0"/>
              <a:t>. Fire (Code Red) procedures and considerations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ii. Bomb threat (Code Purple) procedures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iii. Evacuation (Code Orange) </a:t>
            </a:r>
            <a:r>
              <a:rPr lang="en-AU" dirty="0" smtClean="0"/>
              <a:t>					S </a:t>
            </a:r>
            <a:r>
              <a:rPr lang="en-AU" dirty="0"/>
              <a:t>H </a:t>
            </a:r>
          </a:p>
          <a:p>
            <a:pPr lvl="3"/>
            <a:r>
              <a:rPr lang="en-AU" dirty="0"/>
              <a:t>iv. Internal emergency (Code Yellow</a:t>
            </a:r>
            <a:r>
              <a:rPr lang="en-AU" dirty="0" smtClean="0"/>
              <a:t>)					 </a:t>
            </a:r>
            <a:r>
              <a:rPr lang="en-AU" dirty="0"/>
              <a:t>S G </a:t>
            </a:r>
          </a:p>
          <a:p>
            <a:r>
              <a:rPr lang="en-AU" dirty="0"/>
              <a:t>c) Response </a:t>
            </a:r>
          </a:p>
          <a:p>
            <a:pPr lvl="1"/>
            <a:r>
              <a:rPr lang="en-AU" dirty="0"/>
              <a:t>Demonstrate the principles and procedures that are required for preparing the ED for a large influx of casualties </a:t>
            </a:r>
            <a:r>
              <a:rPr lang="en-AU" dirty="0" smtClean="0"/>
              <a:t>	</a:t>
            </a:r>
            <a:r>
              <a:rPr lang="en-AU" sz="3000" b="1" dirty="0" smtClean="0">
                <a:solidFill>
                  <a:srgbClr val="C00000"/>
                </a:solidFill>
              </a:rPr>
              <a:t>S </a:t>
            </a:r>
            <a:r>
              <a:rPr lang="en-AU" sz="3000" b="1" dirty="0">
                <a:solidFill>
                  <a:srgbClr val="C00000"/>
                </a:solidFill>
              </a:rPr>
              <a:t>Ex </a:t>
            </a:r>
          </a:p>
          <a:p>
            <a:r>
              <a:rPr lang="en-AU" dirty="0"/>
              <a:t>d) Recovery </a:t>
            </a:r>
          </a:p>
          <a:p>
            <a:pPr lvl="1"/>
            <a:r>
              <a:rPr lang="en-AU" dirty="0"/>
              <a:t>Demonstrate knowledge of the principles and procedures that are required in the aftermath of an incident </a:t>
            </a:r>
            <a:r>
              <a:rPr lang="en-AU" dirty="0" smtClean="0"/>
              <a:t>	S </a:t>
            </a:r>
            <a:r>
              <a:rPr lang="en-AU" dirty="0"/>
              <a:t>H </a:t>
            </a:r>
          </a:p>
          <a:p>
            <a:r>
              <a:rPr lang="en-AU" dirty="0"/>
              <a:t>e) Incident command structure </a:t>
            </a:r>
          </a:p>
          <a:p>
            <a:pPr lvl="1"/>
            <a:r>
              <a:rPr lang="en-AU" dirty="0"/>
              <a:t>Demonstrate knowledge of the five different management activities which need to be addressed in the effective management of any incident </a:t>
            </a:r>
          </a:p>
        </p:txBody>
      </p:sp>
    </p:spTree>
    <p:extLst>
      <p:ext uri="{BB962C8B-B14F-4D97-AF65-F5344CB8AC3E}">
        <p14:creationId xmlns:p14="http://schemas.microsoft.com/office/powerpoint/2010/main" val="39663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445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Disaster question (24 )</vt:lpstr>
      <vt:lpstr>A- state (2) specific preparation that you would make for this particular exposure  ( 2 marks )</vt:lpstr>
      <vt:lpstr>B- list Four (4) steps in preparing your department ( 4 marks ) </vt:lpstr>
      <vt:lpstr>C- list four (4) signs or symptoms of chlorine exposure that you would look for</vt:lpstr>
      <vt:lpstr>D- you have been asked to review the current guidelines for disaster management in your department State three (3) important steps for this review process (3 marks ) </vt:lpstr>
      <vt:lpstr>Fellowship curriculum </vt:lpstr>
    </vt:vector>
  </TitlesOfParts>
  <Company>Victorian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question</dc:title>
  <dc:creator>Hussein Alabodi</dc:creator>
  <cp:lastModifiedBy>Alabodi, Hussein</cp:lastModifiedBy>
  <cp:revision>7</cp:revision>
  <dcterms:created xsi:type="dcterms:W3CDTF">2017-12-12T21:45:25Z</dcterms:created>
  <dcterms:modified xsi:type="dcterms:W3CDTF">2017-12-13T01:05:54Z</dcterms:modified>
</cp:coreProperties>
</file>