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image" Target="../media/image7.png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view3D>
      <c:rotX val="14"/>
      <c:hPercent val="64"/>
      <c:rotY val="343"/>
      <c:depthPercent val="31"/>
      <c:rAngAx val="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005"/>
          <c:y val="0.109415"/>
          <c:w val="0.99"/>
          <c:h val="0.8780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candidates </c:v>
                </c:pt>
              </c:strCache>
            </c:strRef>
          </c:tx>
          <c:spPr>
            <a:blipFill rotWithShape="1">
              <a:blip r:embed="rId2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sx="100000" sy="100000" kx="0" ky="0" algn="tl" rotWithShape="1" blurRad="127000" dist="0" dir="7800000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pictureOptions>
            <c:pictureFormat val="stretch"/>
          </c:pictureOptions>
          <c:dLbls>
            <c:numFmt formatCode="#,##0" sourceLinked="0"/>
            <c:txPr>
              <a:bodyPr/>
              <a:lstStyle/>
              <a:p>
                <a:pPr>
                  <a:defRPr b="0" i="0" strike="noStrike" sz="1200" u="none">
                    <a:solidFill>
                      <a:srgbClr val="FFFFFF"/>
                    </a:solidFill>
                    <a:effectLst>
                      <a:outerShdw sx="100000" sy="100000" kx="0" ky="0" algn="tl" rotWithShape="1" blurRad="63500" dist="38100" dir="5273901">
                        <a:srgbClr val="000000">
                          <a:alpha val="100000"/>
                        </a:srgbClr>
                      </a:outerShdw>
                    </a:effectLst>
                    <a:latin typeface="Helvetica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Sheet1!$A$2:$A$22</c:f>
              <c:strCache>
                <c:ptCount val="21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</c:strCache>
            </c:strRef>
          </c:cat>
          <c:val>
            <c:numRef>
              <c:f>Sheet1!$B$2:$B$22</c:f>
              <c:numCache>
                <c:ptCount val="21"/>
                <c:pt idx="0">
                  <c:v>1.000000</c:v>
                </c:pt>
                <c:pt idx="1">
                  <c:v>1.000000</c:v>
                </c:pt>
                <c:pt idx="2">
                  <c:v>0.000000</c:v>
                </c:pt>
                <c:pt idx="3">
                  <c:v>1.000000</c:v>
                </c:pt>
                <c:pt idx="4">
                  <c:v>1.000000</c:v>
                </c:pt>
                <c:pt idx="5">
                  <c:v>0.000000</c:v>
                </c:pt>
                <c:pt idx="6">
                  <c:v>0.000000</c:v>
                </c:pt>
                <c:pt idx="7">
                  <c:v>0.000000</c:v>
                </c:pt>
                <c:pt idx="8">
                  <c:v>3.000000</c:v>
                </c:pt>
                <c:pt idx="9">
                  <c:v>0.000000</c:v>
                </c:pt>
                <c:pt idx="10">
                  <c:v>6.000000</c:v>
                </c:pt>
                <c:pt idx="11">
                  <c:v>4.000000</c:v>
                </c:pt>
                <c:pt idx="12">
                  <c:v>8.000000</c:v>
                </c:pt>
                <c:pt idx="13">
                  <c:v>1.000000</c:v>
                </c:pt>
                <c:pt idx="14">
                  <c:v>7.000000</c:v>
                </c:pt>
                <c:pt idx="15">
                  <c:v>1.000000</c:v>
                </c:pt>
                <c:pt idx="16">
                  <c:v>4.000000</c:v>
                </c:pt>
                <c:pt idx="17">
                  <c:v>1.000000</c:v>
                </c:pt>
                <c:pt idx="18">
                  <c:v>5.000000</c:v>
                </c:pt>
                <c:pt idx="19">
                  <c:v>0.000000</c:v>
                </c:pt>
                <c:pt idx="20">
                  <c:v>1.000000</c:v>
                </c:pt>
              </c:numCache>
            </c:numRef>
          </c:val>
          <c:shape val="box"/>
        </c:ser>
        <c:gapWidth val="100"/>
        <c:gapDepth val="150"/>
        <c:shape val="box"/>
        <c:axId val="2094734552"/>
        <c:axId val="2094734553"/>
        <c:axId val="2094734554"/>
      </c:bar3DChart>
      <c:catAx>
        <c:axId val="2094734552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b="0" i="0" strike="noStrike" sz="1100" u="none">
                    <a:solidFill>
                      <a:srgbClr val="000000"/>
                    </a:solidFill>
                    <a:latin typeface="Helvetica"/>
                  </a:defRPr>
                </a:pPr>
                <a:r>
                  <a:rPr b="0" i="0" strike="noStrike" sz="1100" u="none">
                    <a:solidFill>
                      <a:srgbClr val="000000"/>
                    </a:solidFill>
                    <a:latin typeface="Helvetica"/>
                  </a:rPr>
                  <a:t>mark</a:t>
                </a:r>
              </a:p>
            </c:rich>
          </c:tx>
          <c:layout/>
          <c:overlay val="1"/>
        </c:title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-2400000"/>
          <a:lstStyle/>
          <a:p>
            <a:pPr>
              <a:defRPr b="0" i="0" strike="noStrike" sz="1000" u="none">
                <a:solidFill>
                  <a:srgbClr val="000000"/>
                </a:solidFill>
                <a:latin typeface="Helvetica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title>
          <c:tx>
            <c:rich>
              <a:bodyPr rot="-5400000"/>
              <a:lstStyle/>
              <a:p>
                <a:pPr>
                  <a:defRPr b="0" i="0" strike="noStrike" sz="1100" u="none">
                    <a:solidFill>
                      <a:srgbClr val="000000"/>
                    </a:solidFill>
                    <a:latin typeface="Helvetica"/>
                  </a:defRPr>
                </a:pPr>
                <a:r>
                  <a:rPr b="0" i="0" strike="noStrike" sz="1100" u="none">
                    <a:solidFill>
                      <a:srgbClr val="000000"/>
                    </a:solidFill>
                    <a:latin typeface="Helvetica"/>
                  </a:rPr>
                  <a:t>Number of Candidates</a:t>
                </a:r>
              </a:p>
            </c:rich>
          </c:tx>
          <c:layout/>
          <c:overlay val="1"/>
        </c:title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-2700000"/>
          <a:lstStyle/>
          <a:p>
            <a:pPr>
              <a:defRPr b="0" i="0" strike="noStrike" sz="1000" u="none">
                <a:solidFill>
                  <a:srgbClr val="000000"/>
                </a:solidFill>
                <a:latin typeface="Helvetica"/>
              </a:defRPr>
            </a:pPr>
          </a:p>
        </c:txPr>
        <c:crossAx val="2094734552"/>
        <c:crosses val="autoZero"/>
        <c:crossBetween val="between"/>
        <c:majorUnit val="1"/>
        <c:minorUnit val="0.5"/>
      </c:valAx>
      <c:serAx>
        <c:axId val="2094734554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miter lim="400000"/>
          </a:ln>
        </c:spPr>
        <c:crossAx val="2094734553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0601322"/>
          <c:y val="0"/>
          <c:w val="0.90319"/>
          <c:h val="0.045381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000" u="none">
              <a:solidFill>
                <a:srgbClr val="000000"/>
              </a:solidFill>
              <a:latin typeface="Helvetica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Relationship Id="rId3" Type="http://schemas.openxmlformats.org/officeDocument/2006/relationships/image" Target="../media/image1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mailto:a.maini@alfred.org.au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mit Maini…"/>
          <p:cNvSpPr/>
          <p:nvPr>
            <p:ph type="subTitle" sz="quarter" idx="1"/>
          </p:nvPr>
        </p:nvSpPr>
        <p:spPr>
          <a:xfrm>
            <a:off x="1270000" y="5321300"/>
            <a:ext cx="10464800" cy="146407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30000"/>
              </a:lnSpc>
            </a:pPr>
            <a:r>
              <a:t>Amit Maini</a:t>
            </a:r>
          </a:p>
          <a:p>
            <a:pPr>
              <a:lnSpc>
                <a:spcPct val="130000"/>
              </a:lnSpc>
            </a:pPr>
            <a:r>
              <a:t>Chris Groombridge</a:t>
            </a:r>
          </a:p>
        </p:txBody>
      </p:sp>
      <p:sp>
        <p:nvSpPr>
          <p:cNvPr id="120" name="Question 24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Question 24</a:t>
            </a:r>
          </a:p>
        </p:txBody>
      </p:sp>
      <p:pic>
        <p:nvPicPr>
          <p:cNvPr id="121" name="Alfred horizontal logo.png" descr="Alfred horizontal 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47988" y="336954"/>
            <a:ext cx="1573623" cy="4967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3016" y="833735"/>
            <a:ext cx="10658768" cy="869669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Alfred horizontal logo.png" descr="Alfred horizontal 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47988" y="336954"/>
            <a:ext cx="1573623" cy="4967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Key Issues"/>
          <p:cNvSpPr/>
          <p:nvPr/>
        </p:nvSpPr>
        <p:spPr>
          <a:xfrm>
            <a:off x="4270082" y="354029"/>
            <a:ext cx="4464636" cy="121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7400">
                <a:solidFill>
                  <a:schemeClr val="accent5">
                    <a:lumOff val="-29866"/>
                  </a:scheme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Key Issues</a:t>
            </a:r>
          </a:p>
        </p:txBody>
      </p:sp>
      <p:sp>
        <p:nvSpPr>
          <p:cNvPr id="165" name="Ventilation / Oxygenation"/>
          <p:cNvSpPr/>
          <p:nvPr/>
        </p:nvSpPr>
        <p:spPr>
          <a:xfrm>
            <a:off x="3204616" y="2256741"/>
            <a:ext cx="6595568" cy="807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Ventilation / Oxygenation</a:t>
            </a:r>
          </a:p>
        </p:txBody>
      </p:sp>
      <p:sp>
        <p:nvSpPr>
          <p:cNvPr id="166" name="Haemodynamics (Shock Index &gt; 1.0)"/>
          <p:cNvSpPr/>
          <p:nvPr/>
        </p:nvSpPr>
        <p:spPr>
          <a:xfrm>
            <a:off x="1598625" y="3844241"/>
            <a:ext cx="9807550" cy="807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Haemodynamics (Shock Index &gt; 1.0)</a:t>
            </a:r>
          </a:p>
        </p:txBody>
      </p:sp>
      <p:sp>
        <p:nvSpPr>
          <p:cNvPr id="167" name="Logistics of transport…"/>
          <p:cNvSpPr/>
          <p:nvPr/>
        </p:nvSpPr>
        <p:spPr>
          <a:xfrm>
            <a:off x="3600246" y="6676341"/>
            <a:ext cx="5804308" cy="22556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Logistics of transport</a:t>
            </a:r>
          </a:p>
          <a:p>
            <a:pPr>
              <a:defRPr b="0"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i.e - altitude</a:t>
            </a:r>
          </a:p>
          <a:p>
            <a:pPr>
              <a:defRPr b="0"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equipment</a:t>
            </a:r>
          </a:p>
        </p:txBody>
      </p:sp>
      <p:sp>
        <p:nvSpPr>
          <p:cNvPr id="168" name="Other patient issues - obesity"/>
          <p:cNvSpPr/>
          <p:nvPr/>
        </p:nvSpPr>
        <p:spPr>
          <a:xfrm>
            <a:off x="2612694" y="5196791"/>
            <a:ext cx="7779412" cy="807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Other patient issues - obesity</a:t>
            </a:r>
          </a:p>
        </p:txBody>
      </p:sp>
      <p:pic>
        <p:nvPicPr>
          <p:cNvPr id="169" name="Alfred horizontal logo.png" descr="Alfred horizontal 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47988" y="336954"/>
            <a:ext cx="1573623" cy="4967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4557" y="65727"/>
            <a:ext cx="11873563" cy="9687873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Rounded Rectangle"/>
          <p:cNvSpPr/>
          <p:nvPr/>
        </p:nvSpPr>
        <p:spPr>
          <a:xfrm>
            <a:off x="4394200" y="508595"/>
            <a:ext cx="4216400" cy="430461"/>
          </a:xfrm>
          <a:prstGeom prst="roundRect">
            <a:avLst>
              <a:gd name="adj" fmla="val 44255"/>
            </a:avLst>
          </a:prstGeom>
          <a:ln w="381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3" name="Rounded Rectangle"/>
          <p:cNvSpPr/>
          <p:nvPr/>
        </p:nvSpPr>
        <p:spPr>
          <a:xfrm>
            <a:off x="10454034" y="508595"/>
            <a:ext cx="1446710" cy="430461"/>
          </a:xfrm>
          <a:prstGeom prst="roundRect">
            <a:avLst>
              <a:gd name="adj" fmla="val 44255"/>
            </a:avLst>
          </a:prstGeom>
          <a:ln w="381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4" name="Rounded Rectangle"/>
          <p:cNvSpPr/>
          <p:nvPr/>
        </p:nvSpPr>
        <p:spPr>
          <a:xfrm>
            <a:off x="2909391" y="977155"/>
            <a:ext cx="2931518" cy="430462"/>
          </a:xfrm>
          <a:prstGeom prst="roundRect">
            <a:avLst>
              <a:gd name="adj" fmla="val 44255"/>
            </a:avLst>
          </a:prstGeom>
          <a:ln w="381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5" name="Rounded Rectangle"/>
          <p:cNvSpPr/>
          <p:nvPr/>
        </p:nvSpPr>
        <p:spPr>
          <a:xfrm>
            <a:off x="9662715" y="977155"/>
            <a:ext cx="2502546" cy="430462"/>
          </a:xfrm>
          <a:prstGeom prst="roundRect">
            <a:avLst>
              <a:gd name="adj" fmla="val 44255"/>
            </a:avLst>
          </a:prstGeom>
          <a:ln w="381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6" name="Rounded Rectangle"/>
          <p:cNvSpPr/>
          <p:nvPr/>
        </p:nvSpPr>
        <p:spPr>
          <a:xfrm>
            <a:off x="979834" y="508595"/>
            <a:ext cx="2390528" cy="430461"/>
          </a:xfrm>
          <a:prstGeom prst="roundRect">
            <a:avLst>
              <a:gd name="adj" fmla="val 44255"/>
            </a:avLst>
          </a:prstGeom>
          <a:ln w="381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7" name="Inadequate oxygenation…"/>
          <p:cNvSpPr/>
          <p:nvPr/>
        </p:nvSpPr>
        <p:spPr>
          <a:xfrm>
            <a:off x="2427659" y="3943166"/>
            <a:ext cx="2798934" cy="1428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1700">
                <a:solidFill>
                  <a:schemeClr val="accent5">
                    <a:lumOff val="-29866"/>
                  </a:schemeClr>
                </a:solidFill>
              </a:defRPr>
            </a:pPr>
            <a:r>
              <a:t>Inadequate oxygenation</a:t>
            </a:r>
          </a:p>
          <a:p>
            <a:pPr marL="333375" indent="-333375" algn="l">
              <a:buSzPct val="145000"/>
              <a:buChar char="-"/>
              <a:defRPr sz="1700">
                <a:solidFill>
                  <a:schemeClr val="accent5">
                    <a:lumOff val="-29866"/>
                  </a:schemeClr>
                </a:solidFill>
              </a:defRPr>
            </a:pPr>
            <a:r>
              <a:t>altitude</a:t>
            </a:r>
          </a:p>
          <a:p>
            <a:pPr marL="333375" indent="-333375" algn="l">
              <a:buSzPct val="145000"/>
              <a:buChar char="-"/>
              <a:defRPr sz="1700">
                <a:solidFill>
                  <a:schemeClr val="accent5">
                    <a:lumOff val="-29866"/>
                  </a:schemeClr>
                </a:solidFill>
              </a:defRPr>
            </a:pPr>
            <a:r>
              <a:t>need sea level pressure cabin - fuel etc</a:t>
            </a:r>
          </a:p>
        </p:txBody>
      </p:sp>
      <p:sp>
        <p:nvSpPr>
          <p:cNvPr id="178" name="Patient comfort - likely to be better tolerated"/>
          <p:cNvSpPr/>
          <p:nvPr/>
        </p:nvSpPr>
        <p:spPr>
          <a:xfrm>
            <a:off x="2427659" y="6718212"/>
            <a:ext cx="2798934" cy="628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700"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pPr/>
            <a:r>
              <a:t>Patient comfort - likely to be better tolerated</a:t>
            </a:r>
          </a:p>
        </p:txBody>
      </p:sp>
      <p:sp>
        <p:nvSpPr>
          <p:cNvPr id="179" name="Excessive O2 use - i.e may run out of O2…"/>
          <p:cNvSpPr/>
          <p:nvPr/>
        </p:nvSpPr>
        <p:spPr>
          <a:xfrm>
            <a:off x="5740573" y="3835215"/>
            <a:ext cx="3190104" cy="2762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1700">
                <a:solidFill>
                  <a:schemeClr val="accent5">
                    <a:lumOff val="-29866"/>
                  </a:schemeClr>
                </a:solidFill>
              </a:defRPr>
            </a:pPr>
            <a:r>
              <a:t>Excessive O</a:t>
            </a:r>
            <a:r>
              <a:rPr baseline="-5999"/>
              <a:t>2</a:t>
            </a:r>
            <a:r>
              <a:t> use - i.e may run out of O</a:t>
            </a:r>
            <a:r>
              <a:rPr baseline="-5999"/>
              <a:t>2</a:t>
            </a:r>
            <a:r>
              <a:t> </a:t>
            </a:r>
          </a:p>
          <a:p>
            <a:pPr algn="l">
              <a:defRPr sz="1700">
                <a:solidFill>
                  <a:schemeClr val="accent5">
                    <a:lumOff val="-29866"/>
                  </a:schemeClr>
                </a:solidFill>
              </a:defRPr>
            </a:pPr>
            <a:r>
              <a:t>(not a sealed circuit - lots of leak)</a:t>
            </a:r>
          </a:p>
          <a:p>
            <a:pPr algn="l">
              <a:defRPr sz="1700">
                <a:solidFill>
                  <a:schemeClr val="accent5">
                    <a:lumOff val="-29866"/>
                  </a:schemeClr>
                </a:solidFill>
              </a:defRPr>
            </a:pPr>
          </a:p>
          <a:p>
            <a:pPr algn="l">
              <a:defRPr sz="1700">
                <a:solidFill>
                  <a:schemeClr val="accent5">
                    <a:lumOff val="-29866"/>
                  </a:schemeClr>
                </a:solidFill>
              </a:defRPr>
            </a:pPr>
            <a:r>
              <a:t>Barotrauma - risk of pneumothorax</a:t>
            </a:r>
          </a:p>
          <a:p>
            <a:pPr algn="l">
              <a:defRPr sz="1700">
                <a:solidFill>
                  <a:schemeClr val="accent5">
                    <a:lumOff val="-29866"/>
                  </a:schemeClr>
                </a:solidFill>
              </a:defRPr>
            </a:pPr>
          </a:p>
          <a:p>
            <a:pPr algn="l">
              <a:defRPr sz="1700">
                <a:solidFill>
                  <a:schemeClr val="accent5">
                    <a:lumOff val="-29866"/>
                  </a:schemeClr>
                </a:solidFill>
              </a:defRPr>
            </a:pPr>
            <a:r>
              <a:t>Gastric insufflation / aspiration risk</a:t>
            </a:r>
          </a:p>
        </p:txBody>
      </p:sp>
      <p:sp>
        <p:nvSpPr>
          <p:cNvPr id="180" name="Risk of haemodynamic collapse (Shock index &gt; 1) on induction &amp; IPPV…"/>
          <p:cNvSpPr/>
          <p:nvPr/>
        </p:nvSpPr>
        <p:spPr>
          <a:xfrm>
            <a:off x="9057361" y="3955874"/>
            <a:ext cx="3126950" cy="2762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1700">
                <a:solidFill>
                  <a:schemeClr val="accent5">
                    <a:lumOff val="-29866"/>
                  </a:schemeClr>
                </a:solidFill>
              </a:defRPr>
            </a:pPr>
            <a:r>
              <a:t>Risk of haemodynamic collapse (Shock index &gt; 1) on induction &amp; IPPV</a:t>
            </a:r>
          </a:p>
          <a:p>
            <a:pPr algn="l">
              <a:defRPr sz="1700">
                <a:solidFill>
                  <a:schemeClr val="accent5">
                    <a:lumOff val="-29866"/>
                  </a:schemeClr>
                </a:solidFill>
              </a:defRPr>
            </a:pPr>
          </a:p>
          <a:p>
            <a:pPr algn="l">
              <a:defRPr sz="1700">
                <a:solidFill>
                  <a:schemeClr val="accent5">
                    <a:lumOff val="-29866"/>
                  </a:schemeClr>
                </a:solidFill>
              </a:defRPr>
            </a:pPr>
            <a:r>
              <a:t>Risk of rapid desat - obese</a:t>
            </a:r>
          </a:p>
          <a:p>
            <a:pPr algn="l">
              <a:defRPr sz="1700">
                <a:solidFill>
                  <a:schemeClr val="accent5">
                    <a:lumOff val="-29866"/>
                  </a:schemeClr>
                </a:solidFill>
              </a:defRPr>
            </a:pPr>
          </a:p>
          <a:p>
            <a:pPr algn="l">
              <a:defRPr sz="1700">
                <a:solidFill>
                  <a:schemeClr val="accent5">
                    <a:lumOff val="-29866"/>
                  </a:schemeClr>
                </a:solidFill>
              </a:defRPr>
            </a:pPr>
            <a:r>
              <a:t>Barotrauma - risk of pneumothorax</a:t>
            </a:r>
          </a:p>
          <a:p>
            <a:pPr algn="l">
              <a:defRPr sz="1700">
                <a:solidFill>
                  <a:schemeClr val="accent5">
                    <a:lumOff val="-29866"/>
                  </a:schemeClr>
                </a:solidFill>
              </a:defRPr>
            </a:pPr>
          </a:p>
        </p:txBody>
      </p:sp>
      <p:sp>
        <p:nvSpPr>
          <p:cNvPr id="181" name="Provides PEEP for shunt physiology - may aid recruitment and oxygenation / ventilation, reduce work of breathing…"/>
          <p:cNvSpPr/>
          <p:nvPr/>
        </p:nvSpPr>
        <p:spPr>
          <a:xfrm>
            <a:off x="5740573" y="6718212"/>
            <a:ext cx="3190104" cy="2762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1700">
                <a:solidFill>
                  <a:schemeClr val="accent5">
                    <a:lumOff val="-29866"/>
                  </a:schemeClr>
                </a:solidFill>
              </a:defRPr>
            </a:pPr>
            <a:r>
              <a:t>Provides PEEP for shunt physiology - may aid recruitment and oxygenation / ventilation, reduce work of breathing</a:t>
            </a:r>
          </a:p>
          <a:p>
            <a:pPr algn="l">
              <a:defRPr sz="1700">
                <a:solidFill>
                  <a:schemeClr val="accent5">
                    <a:lumOff val="-29866"/>
                  </a:schemeClr>
                </a:solidFill>
              </a:defRPr>
            </a:pPr>
          </a:p>
          <a:p>
            <a:pPr algn="l">
              <a:defRPr sz="1700">
                <a:solidFill>
                  <a:schemeClr val="accent5">
                    <a:lumOff val="-29866"/>
                  </a:schemeClr>
                </a:solidFill>
              </a:defRPr>
            </a:pPr>
            <a:r>
              <a:t>Good pre-ox in case of need for RSI</a:t>
            </a:r>
          </a:p>
          <a:p>
            <a:pPr algn="l">
              <a:defRPr sz="1700">
                <a:solidFill>
                  <a:schemeClr val="accent5">
                    <a:lumOff val="-29866"/>
                  </a:schemeClr>
                </a:solidFill>
              </a:defRPr>
            </a:pPr>
          </a:p>
          <a:p>
            <a:pPr algn="l">
              <a:defRPr sz="1700">
                <a:solidFill>
                  <a:schemeClr val="accent5">
                    <a:lumOff val="-29866"/>
                  </a:schemeClr>
                </a:solidFill>
              </a:defRPr>
            </a:pPr>
            <a:r>
              <a:t>May avoid need for intubation</a:t>
            </a:r>
          </a:p>
        </p:txBody>
      </p:sp>
      <p:sp>
        <p:nvSpPr>
          <p:cNvPr id="182" name="Optimises respiratory support with greater overall control of ventilation &amp; oxygenation parameters…"/>
          <p:cNvSpPr/>
          <p:nvPr/>
        </p:nvSpPr>
        <p:spPr>
          <a:xfrm>
            <a:off x="9057361" y="6718212"/>
            <a:ext cx="2951333" cy="2495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1700">
                <a:solidFill>
                  <a:schemeClr val="accent5">
                    <a:lumOff val="-29866"/>
                  </a:schemeClr>
                </a:solidFill>
              </a:defRPr>
            </a:pPr>
            <a:r>
              <a:t>Optimises respiratory support with greater overall control of ventilation &amp; oxygenation parameters</a:t>
            </a:r>
          </a:p>
          <a:p>
            <a:pPr algn="l">
              <a:defRPr sz="1700">
                <a:solidFill>
                  <a:schemeClr val="accent5">
                    <a:lumOff val="-29866"/>
                  </a:schemeClr>
                </a:solidFill>
              </a:defRPr>
            </a:pPr>
          </a:p>
          <a:p>
            <a:pPr algn="l">
              <a:defRPr sz="1700">
                <a:solidFill>
                  <a:schemeClr val="accent5">
                    <a:lumOff val="-29866"/>
                  </a:schemeClr>
                </a:solidFill>
              </a:defRPr>
            </a:pPr>
            <a:r>
              <a:t>Closed circuit - less O</a:t>
            </a:r>
            <a:r>
              <a:rPr baseline="-5999"/>
              <a:t>2</a:t>
            </a:r>
          </a:p>
          <a:p>
            <a:pPr algn="l">
              <a:defRPr sz="1700">
                <a:solidFill>
                  <a:schemeClr val="accent5">
                    <a:lumOff val="-29866"/>
                  </a:schemeClr>
                </a:solidFill>
              </a:defRPr>
            </a:pPr>
          </a:p>
          <a:p>
            <a:pPr algn="l">
              <a:defRPr sz="1700">
                <a:solidFill>
                  <a:schemeClr val="accent5">
                    <a:lumOff val="-29866"/>
                  </a:schemeClr>
                </a:solidFill>
              </a:defRPr>
            </a:pPr>
            <a:r>
              <a:t>Secure airway / definitive respiratory support</a:t>
            </a:r>
          </a:p>
        </p:txBody>
      </p:sp>
      <p:sp>
        <p:nvSpPr>
          <p:cNvPr id="183" name="Does not require any expertise to administer"/>
          <p:cNvSpPr/>
          <p:nvPr/>
        </p:nvSpPr>
        <p:spPr>
          <a:xfrm>
            <a:off x="2427659" y="7621802"/>
            <a:ext cx="2798934" cy="628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700"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pPr/>
            <a:r>
              <a:t>Does not require any expertise to administer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eneral Themes"/>
          <p:cNvSpPr/>
          <p:nvPr/>
        </p:nvSpPr>
        <p:spPr>
          <a:xfrm>
            <a:off x="3576878" y="428387"/>
            <a:ext cx="5851044" cy="1068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6400">
                <a:solidFill>
                  <a:schemeClr val="accent5">
                    <a:lumOff val="-29866"/>
                  </a:scheme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General Themes</a:t>
            </a:r>
          </a:p>
        </p:txBody>
      </p:sp>
      <p:sp>
        <p:nvSpPr>
          <p:cNvPr id="186" name="Read the question properly, and answer the question being asked."/>
          <p:cNvSpPr/>
          <p:nvPr/>
        </p:nvSpPr>
        <p:spPr>
          <a:xfrm>
            <a:off x="624686" y="8549431"/>
            <a:ext cx="11755428" cy="52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110000"/>
              </a:lnSpc>
              <a:defRPr b="0"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Read the question properly, and answer the question being asked. </a:t>
            </a:r>
          </a:p>
        </p:txBody>
      </p:sp>
      <p:sp>
        <p:nvSpPr>
          <p:cNvPr id="187" name="Too many generic answers akin to medical student style - answers should relate to the specific question."/>
          <p:cNvSpPr/>
          <p:nvPr/>
        </p:nvSpPr>
        <p:spPr>
          <a:xfrm>
            <a:off x="624686" y="6181569"/>
            <a:ext cx="11755428" cy="997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110000"/>
              </a:lnSpc>
              <a:defRPr b="0"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Too many generic answers akin to medical student style - answers should relate to the specific question.</a:t>
            </a:r>
          </a:p>
        </p:txBody>
      </p:sp>
      <p:sp>
        <p:nvSpPr>
          <p:cNvPr id="188" name="This was question was a gift, that should have scored easy marks for the majority - simple acid / base, shocked, hypoxic septic patient - our bread and butter EM question. High level answers required!"/>
          <p:cNvSpPr/>
          <p:nvPr/>
        </p:nvSpPr>
        <p:spPr>
          <a:xfrm>
            <a:off x="624686" y="1777337"/>
            <a:ext cx="11755428" cy="1472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110000"/>
              </a:lnSpc>
              <a:defRPr b="0"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This was question was a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gift</a:t>
            </a:r>
            <a:r>
              <a:t>, that should have scored easy marks for the majority - simple acid / base, shocked, hypoxic septic patient -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our bread and butter EM question. High level answers required!</a:t>
            </a:r>
          </a:p>
        </p:txBody>
      </p:sp>
      <p:sp>
        <p:nvSpPr>
          <p:cNvPr id="189" name="The question was answered on the whole poorly, and even those that passed the question - the majority did not give what I consider consultant level answers. In reflection, I was still too generous with my marking - based on the ease of topic and expertise I expected"/>
          <p:cNvSpPr/>
          <p:nvPr/>
        </p:nvSpPr>
        <p:spPr>
          <a:xfrm>
            <a:off x="624686" y="3749837"/>
            <a:ext cx="11755428" cy="1944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110000"/>
              </a:lnSpc>
              <a:defRPr b="0"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The question was answered on the whole poorly, and even those that passed the question - the majority did not give what I consider consultant level answers. In reflection, I was still too generous with my marking - based on the ease of topic and expertise I expected</a:t>
            </a:r>
          </a:p>
        </p:txBody>
      </p:sp>
      <p:sp>
        <p:nvSpPr>
          <p:cNvPr id="190" name="Qualify answers - drug doses / targets / end-points"/>
          <p:cNvSpPr/>
          <p:nvPr/>
        </p:nvSpPr>
        <p:spPr>
          <a:xfrm>
            <a:off x="624686" y="7606457"/>
            <a:ext cx="11755428" cy="523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110000"/>
              </a:lnSpc>
              <a:defRPr b="0"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Qualify answers - drug doses / targets / end-points</a:t>
            </a:r>
          </a:p>
        </p:txBody>
      </p:sp>
      <p:pic>
        <p:nvPicPr>
          <p:cNvPr id="191" name="Alfred horizontal logo.png" descr="Alfred horizontal 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47988" y="336954"/>
            <a:ext cx="1573623" cy="4967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3" name="3D Column Chart"/>
          <p:cNvGraphicFramePr/>
          <p:nvPr/>
        </p:nvGraphicFramePr>
        <p:xfrm>
          <a:off x="1602180" y="1398903"/>
          <a:ext cx="10058962" cy="7477508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194" name="Line"/>
          <p:cNvSpPr/>
          <p:nvPr/>
        </p:nvSpPr>
        <p:spPr>
          <a:xfrm flipV="1">
            <a:off x="8438722" y="1017873"/>
            <a:ext cx="217936" cy="6748211"/>
          </a:xfrm>
          <a:prstGeom prst="line">
            <a:avLst/>
          </a:prstGeom>
          <a:ln w="762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195" name="Alfred horizontal logo.png" descr="Alfred horizontal 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47988" y="336954"/>
            <a:ext cx="1573623" cy="4967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Alfred horizontal logo.png" descr="Alfred horizontal 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47988" y="336954"/>
            <a:ext cx="1573623" cy="496782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Good Luck!"/>
          <p:cNvSpPr/>
          <p:nvPr>
            <p:ph type="subTitle" sz="quarter" idx="1"/>
          </p:nvPr>
        </p:nvSpPr>
        <p:spPr>
          <a:xfrm>
            <a:off x="1269999" y="4144764"/>
            <a:ext cx="10464801" cy="1464072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defRPr sz="5000"/>
            </a:lvl1pPr>
          </a:lstStyle>
          <a:p>
            <a:pPr/>
            <a:r>
              <a:t>Good Luck!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Alfred horizontal logo.png" descr="Alfred horizontal 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47988" y="336954"/>
            <a:ext cx="1573623" cy="496782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a.maini@alfred.org.au"/>
          <p:cNvSpPr/>
          <p:nvPr>
            <p:ph type="subTitle" sz="quarter" idx="1"/>
          </p:nvPr>
        </p:nvSpPr>
        <p:spPr>
          <a:xfrm>
            <a:off x="1269999" y="4144764"/>
            <a:ext cx="10464801" cy="1464072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defRPr sz="5000" u="sng">
                <a:hlinkClick r:id="rId3" invalidUrl="" action="" tgtFrame="" tooltip="" history="1" highlightClick="0" endSnd="0"/>
              </a:defRPr>
            </a:lvl1pPr>
          </a:lstStyle>
          <a:p>
            <a:pPr>
              <a:defRPr u="none"/>
            </a:pPr>
            <a:r>
              <a:rPr u="sng">
                <a:hlinkClick r:id="rId3" invalidUrl="" action="" tgtFrame="" tooltip="" history="1" highlightClick="0" endSnd="0"/>
              </a:rPr>
              <a:t>a.maini@alfred.org.au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0269" y="1419031"/>
            <a:ext cx="11904262" cy="69155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Alfred horizontal logo.png" descr="Alfred horizontal 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47988" y="336954"/>
            <a:ext cx="1573623" cy="4967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5452" y="1220687"/>
            <a:ext cx="11433896" cy="70328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Alfred horizontal logo.png" descr="Alfred horizontal 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47988" y="336954"/>
            <a:ext cx="1573623" cy="4967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5155" y="3906915"/>
            <a:ext cx="12014490" cy="193977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Alfred horizontal logo.png" descr="Alfred horizontal 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47988" y="336954"/>
            <a:ext cx="1573623" cy="4967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5155" y="3906915"/>
            <a:ext cx="12014490" cy="1939770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Mixed / combined respiratory &amp; metabolic acidosis"/>
          <p:cNvSpPr/>
          <p:nvPr/>
        </p:nvSpPr>
        <p:spPr>
          <a:xfrm>
            <a:off x="2425700" y="5014570"/>
            <a:ext cx="74941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pPr/>
            <a:r>
              <a:t>Mixed / combined respiratory &amp; metabolic acidosis</a:t>
            </a:r>
          </a:p>
        </p:txBody>
      </p:sp>
      <p:sp>
        <p:nvSpPr>
          <p:cNvPr id="134" name="If acidaemia present then acidosis must be present…"/>
          <p:cNvSpPr/>
          <p:nvPr/>
        </p:nvSpPr>
        <p:spPr>
          <a:xfrm>
            <a:off x="1629410" y="6328155"/>
            <a:ext cx="9745981" cy="1008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b="0" sz="2000">
                <a:solidFill>
                  <a:schemeClr val="accent5">
                    <a:lumOff val="-29866"/>
                  </a:schemeClr>
                </a:solidFill>
              </a:defRPr>
            </a:pPr>
            <a:r>
              <a:t>If acidaemia present then acidosis must be present </a:t>
            </a:r>
          </a:p>
          <a:p>
            <a:pPr algn="l" defTabSz="457200">
              <a:defRPr b="0" sz="2000">
                <a:solidFill>
                  <a:schemeClr val="accent5">
                    <a:lumOff val="-29866"/>
                  </a:schemeClr>
                </a:solidFill>
              </a:defRPr>
            </a:pPr>
          </a:p>
          <a:p>
            <a:pPr algn="l" defTabSz="457200">
              <a:defRPr b="0" sz="2000">
                <a:solidFill>
                  <a:schemeClr val="accent5">
                    <a:lumOff val="-29866"/>
                  </a:schemeClr>
                </a:solidFill>
              </a:defRPr>
            </a:pPr>
            <a:r>
              <a:t>If HCO3 &amp; PCO2 move in opposite directions then a mixed disorder must be present.</a:t>
            </a:r>
          </a:p>
        </p:txBody>
      </p:sp>
      <p:pic>
        <p:nvPicPr>
          <p:cNvPr id="135" name="Alfred horizontal logo.png" descr="Alfred horizontal 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47988" y="336954"/>
            <a:ext cx="1573623" cy="4967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" name="Table"/>
          <p:cNvGraphicFramePr/>
          <p:nvPr/>
        </p:nvGraphicFramePr>
        <p:xfrm>
          <a:off x="6967819" y="2679690"/>
          <a:ext cx="4511924" cy="123190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352169"/>
                <a:gridCol w="1974352"/>
                <a:gridCol w="2179051"/>
              </a:tblGrid>
              <a:tr h="1225692">
                <a:tc gridSpan="3">
                  <a:txBody>
                    <a:bodyPr/>
                    <a:lstStyle/>
                    <a:p>
                      <a:pPr>
                        <a:defRPr sz="4800">
                          <a:latin typeface="Helvetica Light"/>
                          <a:ea typeface="Helvetica Light"/>
                          <a:cs typeface="Helvetica Light"/>
                          <a:sym typeface="Helvetica Light"/>
                        </a:defRPr>
                      </a:pPr>
                      <a:r>
                        <a:t>24 + </a:t>
                      </a:r>
                      <a:r>
                        <a:rPr u="sng"/>
                        <a:t>pCO2 – 40</a:t>
                      </a:r>
                    </a:p>
                    <a:p>
                      <a:pPr>
                        <a:defRPr sz="48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r>
                        <a:t>        </a:t>
                      </a:r>
                      <a:r>
                        <a:rPr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10</a:t>
                      </a:r>
                    </a:p>
                  </a:txBody>
                  <a:tcPr marL="50800" marR="50800" marT="50800" marB="50800" anchor="t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sp>
        <p:nvSpPr>
          <p:cNvPr id="138" name="Expected HCO3- ="/>
          <p:cNvSpPr/>
          <p:nvPr/>
        </p:nvSpPr>
        <p:spPr>
          <a:xfrm>
            <a:off x="1531407" y="2679690"/>
            <a:ext cx="5347107" cy="807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Expected HCO3- = </a:t>
            </a:r>
          </a:p>
        </p:txBody>
      </p:sp>
      <p:sp>
        <p:nvSpPr>
          <p:cNvPr id="139" name="Expected HCO3- ="/>
          <p:cNvSpPr/>
          <p:nvPr/>
        </p:nvSpPr>
        <p:spPr>
          <a:xfrm>
            <a:off x="1531407" y="5092690"/>
            <a:ext cx="5347107" cy="807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Expected HCO3- = </a:t>
            </a:r>
          </a:p>
        </p:txBody>
      </p:sp>
      <p:sp>
        <p:nvSpPr>
          <p:cNvPr id="140" name="24 + 2"/>
          <p:cNvSpPr/>
          <p:nvPr/>
        </p:nvSpPr>
        <p:spPr>
          <a:xfrm>
            <a:off x="6878513" y="5092690"/>
            <a:ext cx="2005280" cy="807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24 + 2 </a:t>
            </a:r>
          </a:p>
        </p:txBody>
      </p:sp>
      <p:sp>
        <p:nvSpPr>
          <p:cNvPr id="141" name="=  26"/>
          <p:cNvSpPr/>
          <p:nvPr/>
        </p:nvSpPr>
        <p:spPr>
          <a:xfrm>
            <a:off x="6275536" y="6186258"/>
            <a:ext cx="1605618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0"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= 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26</a:t>
            </a:r>
          </a:p>
        </p:txBody>
      </p:sp>
      <p:sp>
        <p:nvSpPr>
          <p:cNvPr id="142" name="Actual HCO3-"/>
          <p:cNvSpPr/>
          <p:nvPr/>
        </p:nvSpPr>
        <p:spPr>
          <a:xfrm>
            <a:off x="2310393" y="7391390"/>
            <a:ext cx="3965144" cy="807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Actual HCO3- </a:t>
            </a:r>
          </a:p>
        </p:txBody>
      </p:sp>
      <p:sp>
        <p:nvSpPr>
          <p:cNvPr id="143" name="=  16"/>
          <p:cNvSpPr/>
          <p:nvPr/>
        </p:nvSpPr>
        <p:spPr>
          <a:xfrm>
            <a:off x="6275536" y="7391390"/>
            <a:ext cx="1605618" cy="820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0" sz="4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= 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16</a:t>
            </a:r>
          </a:p>
        </p:txBody>
      </p:sp>
      <p:sp>
        <p:nvSpPr>
          <p:cNvPr id="144" name="For Respiratory Acidosis"/>
          <p:cNvSpPr/>
          <p:nvPr/>
        </p:nvSpPr>
        <p:spPr>
          <a:xfrm>
            <a:off x="2192273" y="555387"/>
            <a:ext cx="8620253" cy="1068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6400">
                <a:solidFill>
                  <a:schemeClr val="accent5">
                    <a:lumOff val="-29866"/>
                  </a:scheme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For Respiratory Acidosis</a:t>
            </a:r>
          </a:p>
        </p:txBody>
      </p:sp>
      <p:pic>
        <p:nvPicPr>
          <p:cNvPr id="145" name="Alfred horizontal logo.png" descr="Alfred horizontal 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47988" y="336954"/>
            <a:ext cx="1573623" cy="4967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0119" y="2494459"/>
            <a:ext cx="12464562" cy="476468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Alfred horizontal logo.png" descr="Alfred horizontal 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47988" y="336954"/>
            <a:ext cx="1573623" cy="4967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Key Issues"/>
          <p:cNvSpPr/>
          <p:nvPr/>
        </p:nvSpPr>
        <p:spPr>
          <a:xfrm>
            <a:off x="4270082" y="481029"/>
            <a:ext cx="4464636" cy="121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7400">
                <a:solidFill>
                  <a:schemeClr val="accent5">
                    <a:lumOff val="-29866"/>
                  </a:schemeClr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Key Issues</a:t>
            </a:r>
          </a:p>
        </p:txBody>
      </p:sp>
      <p:sp>
        <p:nvSpPr>
          <p:cNvPr id="151" name="Ventilation / Oxygenation"/>
          <p:cNvSpPr/>
          <p:nvPr/>
        </p:nvSpPr>
        <p:spPr>
          <a:xfrm>
            <a:off x="2732023" y="3616930"/>
            <a:ext cx="7540753" cy="93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55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Ventilation / Oxygenation</a:t>
            </a:r>
          </a:p>
        </p:txBody>
      </p:sp>
      <p:sp>
        <p:nvSpPr>
          <p:cNvPr id="152" name="Haemodynamics (Shock Index &gt; 1.0)"/>
          <p:cNvSpPr/>
          <p:nvPr/>
        </p:nvSpPr>
        <p:spPr>
          <a:xfrm>
            <a:off x="891825" y="5204430"/>
            <a:ext cx="11221150" cy="93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55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Haemodynamics (Shock Index &gt; 1.0)</a:t>
            </a:r>
          </a:p>
        </p:txBody>
      </p:sp>
      <p:pic>
        <p:nvPicPr>
          <p:cNvPr id="153" name="Alfred horizontal logo.png" descr="Alfred horizontal 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47988" y="336954"/>
            <a:ext cx="1573623" cy="4967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0119" y="2494459"/>
            <a:ext cx="12464562" cy="4764682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Address ventilation / oxygenation - commence BiPAP / NIV"/>
          <p:cNvSpPr/>
          <p:nvPr/>
        </p:nvSpPr>
        <p:spPr>
          <a:xfrm>
            <a:off x="1117346" y="3757270"/>
            <a:ext cx="863650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pPr/>
            <a:r>
              <a:t>Address ventilation / oxygenation - commence BiPAP / NIV</a:t>
            </a:r>
          </a:p>
        </p:txBody>
      </p:sp>
      <p:sp>
        <p:nvSpPr>
          <p:cNvPr id="157" name="Address haemodynamic compromise - commence vasopressor - noradrenaline"/>
          <p:cNvSpPr/>
          <p:nvPr/>
        </p:nvSpPr>
        <p:spPr>
          <a:xfrm>
            <a:off x="1117346" y="4876799"/>
            <a:ext cx="1160373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pPr/>
            <a:r>
              <a:t>Address haemodynamic compromise - commence vasopressor - noradrenaline</a:t>
            </a:r>
          </a:p>
        </p:txBody>
      </p:sp>
      <p:sp>
        <p:nvSpPr>
          <p:cNvPr id="158" name="Invasive monitoring and IV access  - arterial line &amp; central line"/>
          <p:cNvSpPr/>
          <p:nvPr/>
        </p:nvSpPr>
        <p:spPr>
          <a:xfrm>
            <a:off x="1117346" y="6184899"/>
            <a:ext cx="905225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pPr/>
            <a:r>
              <a:t>Invasive monitoring and IV access  - arterial line &amp; central line</a:t>
            </a:r>
          </a:p>
        </p:txBody>
      </p:sp>
      <p:pic>
        <p:nvPicPr>
          <p:cNvPr id="159" name="Alfred horizontal logo.png" descr="Alfred horizontal 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47988" y="336954"/>
            <a:ext cx="1573623" cy="4967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