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35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31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8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69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87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52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82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0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25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3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5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9A08-094D-4F00-8C0C-D82B60743961}" type="datetimeFigureOut">
              <a:rPr lang="en-AU" smtClean="0"/>
              <a:pPr/>
              <a:t>20/06/2017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543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r>
              <a:rPr lang="en-AU" sz="3200" dirty="0" smtClean="0"/>
              <a:t>Disaster question</a:t>
            </a: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992888" cy="3649960"/>
          </a:xfrm>
        </p:spPr>
        <p:txBody>
          <a:bodyPr>
            <a:normAutofit fontScale="40000" lnSpcReduction="20000"/>
          </a:bodyPr>
          <a:lstStyle/>
          <a:p>
            <a:pPr algn="l">
              <a:spcBef>
                <a:spcPct val="0"/>
              </a:spcBef>
            </a:pP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5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Q16 23 (12 marks)</a:t>
            </a:r>
            <a:br>
              <a:rPr lang="en-AU" sz="35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AU" sz="35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AU" sz="35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 are the Emergency Physician in Charge for a </a:t>
            </a:r>
            <a:r>
              <a:rPr lang="en-AU" sz="3500" b="1" i="1" u="sng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regional hospital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emergency department. It is 1600 hrs on a </a:t>
            </a:r>
            <a:r>
              <a:rPr lang="en-AU" sz="3500" b="1" i="1" u="sng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weekday</a:t>
            </a:r>
          </a:p>
          <a:p>
            <a:pPr algn="l">
              <a:spcBef>
                <a:spcPct val="0"/>
              </a:spcBef>
            </a:pP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 have been notified by the rural emergency services that 10 people have been involved in a major road traffic accident, </a:t>
            </a:r>
            <a:r>
              <a:rPr lang="en-AU" sz="3500" b="1" i="1" u="sng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details to come later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Emergency department status as follows</a:t>
            </a:r>
          </a:p>
          <a:p>
            <a:pPr lvl="0" algn="l">
              <a:spcBef>
                <a:spcPct val="0"/>
              </a:spcBef>
            </a:pP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l">
              <a:spcBef>
                <a:spcPct val="0"/>
              </a:spcBef>
            </a:pPr>
            <a:r>
              <a:rPr lang="en-AU" sz="35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 </a:t>
            </a:r>
            <a:r>
              <a:rPr lang="en-AU" sz="3500" b="1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Resus</a:t>
            </a:r>
            <a:r>
              <a:rPr lang="en-AU" sz="35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cubicles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  <a:p>
            <a:pPr algn="l">
              <a:spcBef>
                <a:spcPct val="0"/>
              </a:spcBef>
            </a:pP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AU" sz="35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 year old female with </a:t>
            </a:r>
            <a:r>
              <a:rPr lang="en-AU" sz="35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poly-pharmacy overdose and altered conscious state</a:t>
            </a:r>
          </a:p>
          <a:p>
            <a:pPr algn="l">
              <a:spcBef>
                <a:spcPct val="0"/>
              </a:spcBef>
            </a:pP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AU" sz="35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65 year old male with </a:t>
            </a:r>
            <a:r>
              <a:rPr lang="en-AU" sz="35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STEMI who completed thrombolysis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hour ago and has experienced no </a:t>
            </a: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AU" sz="35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complications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awaiting transfer to a tertiary hospital</a:t>
            </a:r>
          </a:p>
          <a:p>
            <a:pPr lvl="0" algn="l">
              <a:spcBef>
                <a:spcPct val="0"/>
              </a:spcBef>
            </a:pP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l">
              <a:spcBef>
                <a:spcPct val="0"/>
              </a:spcBef>
            </a:pPr>
            <a:r>
              <a:rPr lang="en-AU" sz="35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 </a:t>
            </a:r>
            <a:r>
              <a:rPr lang="en-AU" sz="35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General cubicles </a:t>
            </a:r>
          </a:p>
          <a:p>
            <a:pPr algn="l">
              <a:spcBef>
                <a:spcPct val="0"/>
              </a:spcBef>
            </a:pPr>
            <a:endParaRPr lang="en-AU" sz="35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AU" sz="35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 </a:t>
            </a:r>
            <a:r>
              <a:rPr lang="en-AU" sz="35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patients waiting to be seen and 2 vacant cubicles</a:t>
            </a:r>
          </a:p>
          <a:p>
            <a:pPr algn="l"/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of this question is mainly testing knowledge about your understanding of ED </a:t>
            </a:r>
            <a:r>
              <a:rPr lang="en-US" b="1" dirty="0" smtClean="0"/>
              <a:t>surge management</a:t>
            </a:r>
          </a:p>
          <a:p>
            <a:r>
              <a:rPr lang="en-US" dirty="0" smtClean="0"/>
              <a:t>Flow structure</a:t>
            </a:r>
          </a:p>
          <a:p>
            <a:r>
              <a:rPr lang="en-US" dirty="0" smtClean="0"/>
              <a:t>Using your available resources </a:t>
            </a:r>
          </a:p>
          <a:p>
            <a:r>
              <a:rPr lang="en-US" dirty="0" smtClean="0"/>
              <a:t>Part of Disaster management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AU" sz="2000" b="1" dirty="0" smtClean="0"/>
              <a:t> A- State three (3) specific activities that you would undertake to prepare for this incident  (3 marks)</a:t>
            </a:r>
            <a:endParaRPr lang="en-AU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120880" cy="302433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AU" sz="2400" dirty="0" smtClean="0">
                <a:solidFill>
                  <a:schemeClr val="tx1"/>
                </a:solidFill>
              </a:rPr>
              <a:t> </a:t>
            </a:r>
            <a:endParaRPr lang="en-AU" sz="2400" dirty="0" smtClean="0"/>
          </a:p>
          <a:p>
            <a:pPr algn="l">
              <a:spcBef>
                <a:spcPct val="0"/>
              </a:spcBef>
            </a:pPr>
            <a:r>
              <a:rPr lang="en-AU" sz="4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1- Review current status of ED</a:t>
            </a:r>
          </a:p>
          <a:p>
            <a:pPr algn="l">
              <a:spcBef>
                <a:spcPct val="0"/>
              </a:spcBef>
            </a:pPr>
            <a:r>
              <a:rPr lang="en-AU" sz="4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2- Staff briefing of current situation </a:t>
            </a:r>
          </a:p>
          <a:p>
            <a:pPr algn="l">
              <a:spcBef>
                <a:spcPct val="0"/>
              </a:spcBef>
            </a:pP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3- Inform other stakeholders ( </a:t>
            </a:r>
            <a:r>
              <a:rPr lang="en-AU" sz="4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</a:t>
            </a: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ICU, surgical team, imaging, etc )</a:t>
            </a:r>
          </a:p>
          <a:p>
            <a:pPr algn="l">
              <a:spcBef>
                <a:spcPct val="0"/>
              </a:spcBef>
            </a:pP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4- Review your staffing status</a:t>
            </a:r>
          </a:p>
          <a:p>
            <a:pPr algn="l">
              <a:spcBef>
                <a:spcPct val="0"/>
              </a:spcBef>
            </a:pP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5- </a:t>
            </a:r>
            <a:r>
              <a:rPr lang="en-AU" sz="4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Call Code Brown</a:t>
            </a:r>
          </a:p>
          <a:p>
            <a:pPr algn="l">
              <a:spcBef>
                <a:spcPct val="0"/>
              </a:spcBef>
            </a:pP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6- Liaise with hospital coordinator</a:t>
            </a:r>
            <a:b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AU" sz="4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AU" sz="4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** To pass this section at least two of the bold should be mentioned</a:t>
            </a:r>
          </a:p>
          <a:p>
            <a:pPr algn="l">
              <a:spcBef>
                <a:spcPct val="0"/>
              </a:spcBef>
            </a:pPr>
            <a:endParaRPr lang="en-AU" sz="4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274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371600"/>
          </a:xfrm>
        </p:spPr>
        <p:txBody>
          <a:bodyPr>
            <a:normAutofit fontScale="90000"/>
          </a:bodyPr>
          <a:lstStyle/>
          <a:p>
            <a:pPr lvl="0" algn="l"/>
            <a:r>
              <a:rPr lang="en-AU" sz="2400" b="1" dirty="0" smtClean="0"/>
              <a:t> B- </a:t>
            </a:r>
            <a:r>
              <a:rPr lang="en-AU" sz="2222" b="1" dirty="0" smtClean="0"/>
              <a:t>List six (6) steps in preparing your department prior to the arrival of patients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b="1" dirty="0" smtClean="0"/>
              <a:t> 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4497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AU" dirty="0" smtClean="0"/>
          </a:p>
          <a:p>
            <a:r>
              <a:rPr lang="en-AU" sz="2600" b="1" dirty="0" smtClean="0"/>
              <a:t>(as per ACEM policy for surge management) (6 marks)</a:t>
            </a:r>
            <a:r>
              <a:rPr lang="en-US" sz="2600" dirty="0" smtClean="0"/>
              <a:t> </a:t>
            </a:r>
            <a:endParaRPr lang="en-AU" sz="2600" dirty="0" smtClean="0"/>
          </a:p>
          <a:p>
            <a:r>
              <a:rPr lang="en-US" sz="2600" dirty="0" smtClean="0"/>
              <a:t> </a:t>
            </a:r>
            <a:r>
              <a:rPr lang="en-AU" sz="2600" dirty="0" smtClean="0"/>
              <a:t>Surge Strategy and Recommendations Pre-Event Priority Actions</a:t>
            </a:r>
          </a:p>
          <a:p>
            <a:pPr lvl="0"/>
            <a:r>
              <a:rPr lang="en-AU" sz="2600" dirty="0" smtClean="0"/>
              <a:t>Space  </a:t>
            </a:r>
          </a:p>
          <a:p>
            <a:pPr lvl="0"/>
            <a:r>
              <a:rPr lang="en-AU" sz="2600" dirty="0" smtClean="0"/>
              <a:t>Staffing</a:t>
            </a:r>
          </a:p>
          <a:p>
            <a:pPr lvl="0"/>
            <a:r>
              <a:rPr lang="en-AU" sz="2600" dirty="0" smtClean="0"/>
              <a:t>Supply and equipment</a:t>
            </a:r>
          </a:p>
          <a:p>
            <a:pPr lvl="0"/>
            <a:r>
              <a:rPr lang="en-AU" sz="2600" dirty="0" smtClean="0"/>
              <a:t>System operations</a:t>
            </a:r>
          </a:p>
          <a:p>
            <a:pPr marL="0" lvl="0" indent="0">
              <a:buNone/>
            </a:pPr>
            <a:endParaRPr lang="en-AU" sz="2600" b="1" dirty="0"/>
          </a:p>
          <a:p>
            <a:pPr marL="0" lvl="0" indent="0">
              <a:buNone/>
            </a:pPr>
            <a:r>
              <a:rPr lang="en-AU" sz="2600" b="1" dirty="0" smtClean="0"/>
              <a:t>Good structure to include all these aspect, not individual case in ED</a:t>
            </a:r>
          </a:p>
          <a:p>
            <a:pPr lvl="0"/>
            <a:endParaRPr lang="en-AU" b="1" dirty="0"/>
          </a:p>
          <a:p>
            <a:pPr lvl="0"/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159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000" b="1" dirty="0" smtClean="0"/>
              <a:t>C-  </a:t>
            </a:r>
            <a:r>
              <a:rPr lang="en-AU" sz="2000" b="1" dirty="0" smtClean="0"/>
              <a:t>you </a:t>
            </a:r>
            <a:r>
              <a:rPr lang="en-AU" sz="2000" b="1" dirty="0"/>
              <a:t>have been asked to review the current guidelines for disaster management in your department State three (3) important steps for this review process (3 marks )</a:t>
            </a:r>
            <a:r>
              <a:rPr lang="en-AU" sz="2000" dirty="0"/>
              <a:t/>
            </a:r>
            <a:br>
              <a:rPr lang="en-AU" sz="2000" dirty="0"/>
            </a:b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Read the current guidelines in conjunction with Hospital Code Brown guideline 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Audit any activation since last review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Benchmark with other similar EDs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meet with senior ED RN representative- identify areas to change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Arrange meeting with other  stakeholder </a:t>
            </a:r>
            <a:r>
              <a:rPr lang="en-AU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 OHS, hospital management 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Prepare the resources for this update </a:t>
            </a:r>
            <a:r>
              <a:rPr lang="en-AU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 state guidelines 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Write the initial draft and discuss it  with stakeholders</a:t>
            </a:r>
            <a:r>
              <a:rPr lang="en-A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** To pass this section at least two of the bold should be mentioned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47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AU" b="1" dirty="0"/>
              <a:t>14. DISASTER MEDICINE </a:t>
            </a:r>
            <a:endParaRPr lang="en-AU" dirty="0"/>
          </a:p>
          <a:p>
            <a:r>
              <a:rPr lang="en-AU" b="1" dirty="0"/>
              <a:t>14.1 Disasters </a:t>
            </a:r>
            <a:endParaRPr lang="en-AU" dirty="0"/>
          </a:p>
          <a:p>
            <a:pPr lvl="1"/>
            <a:r>
              <a:rPr lang="en-AU" dirty="0"/>
              <a:t>a) Definitions of a disaster and the importance of the relativity of an incident to available resources </a:t>
            </a:r>
            <a:r>
              <a:rPr lang="en-AU" dirty="0" smtClean="0"/>
              <a:t>		S </a:t>
            </a:r>
            <a:r>
              <a:rPr lang="en-AU" dirty="0"/>
              <a:t>H </a:t>
            </a:r>
          </a:p>
          <a:p>
            <a:pPr lvl="1"/>
            <a:r>
              <a:rPr lang="en-AU" dirty="0"/>
              <a:t>b) Classification of disasters </a:t>
            </a:r>
            <a:r>
              <a:rPr lang="en-AU" dirty="0" smtClean="0"/>
              <a:t>						S </a:t>
            </a:r>
            <a:r>
              <a:rPr lang="en-AU" dirty="0"/>
              <a:t>G </a:t>
            </a:r>
          </a:p>
          <a:p>
            <a:pPr lvl="1"/>
            <a:r>
              <a:rPr lang="en-AU" dirty="0"/>
              <a:t>c) Epidemiology of disasters </a:t>
            </a:r>
            <a:r>
              <a:rPr lang="en-AU" dirty="0" smtClean="0"/>
              <a:t>						T </a:t>
            </a:r>
            <a:r>
              <a:rPr lang="en-AU" dirty="0"/>
              <a:t>G </a:t>
            </a:r>
          </a:p>
          <a:p>
            <a:pPr lvl="1"/>
            <a:r>
              <a:rPr lang="en-AU" dirty="0"/>
              <a:t>d) National &amp; regional responsibilities </a:t>
            </a:r>
            <a:r>
              <a:rPr lang="en-AU" dirty="0" smtClean="0"/>
              <a:t>					S </a:t>
            </a:r>
            <a:r>
              <a:rPr lang="en-AU" dirty="0"/>
              <a:t>G </a:t>
            </a:r>
          </a:p>
          <a:p>
            <a:r>
              <a:rPr lang="en-AU" b="1" dirty="0"/>
              <a:t>14.2 Disaster planning </a:t>
            </a:r>
            <a:endParaRPr lang="en-AU" dirty="0"/>
          </a:p>
          <a:p>
            <a:pPr lvl="1"/>
            <a:r>
              <a:rPr lang="en-AU" dirty="0"/>
              <a:t>a) General principles </a:t>
            </a:r>
          </a:p>
          <a:p>
            <a:pPr lvl="2"/>
            <a:r>
              <a:rPr lang="en-AU" dirty="0" err="1"/>
              <a:t>i</a:t>
            </a:r>
            <a:r>
              <a:rPr lang="en-AU" dirty="0"/>
              <a:t>) Disaster management &amp; mitigation </a:t>
            </a:r>
          </a:p>
          <a:p>
            <a:pPr lvl="2"/>
            <a:r>
              <a:rPr lang="en-AU" dirty="0" err="1"/>
              <a:t>i</a:t>
            </a:r>
            <a:r>
              <a:rPr lang="en-AU" dirty="0"/>
              <a:t>. Principles of prevention and risk reduction </a:t>
            </a:r>
            <a:r>
              <a:rPr lang="en-AU" dirty="0" smtClean="0"/>
              <a:t>				   	S </a:t>
            </a:r>
            <a:r>
              <a:rPr lang="en-AU" dirty="0"/>
              <a:t>G </a:t>
            </a:r>
          </a:p>
          <a:p>
            <a:pPr lvl="2"/>
            <a:r>
              <a:rPr lang="en-AU" dirty="0"/>
              <a:t>ii. Principles of preparedness relative to risk of occurrence and </a:t>
            </a:r>
            <a:r>
              <a:rPr lang="en-AU" dirty="0" smtClean="0"/>
              <a:t>impact		   	S </a:t>
            </a:r>
            <a:r>
              <a:rPr lang="en-AU" dirty="0"/>
              <a:t>H </a:t>
            </a:r>
          </a:p>
          <a:p>
            <a:pPr lvl="1"/>
            <a:r>
              <a:rPr lang="en-AU" dirty="0"/>
              <a:t>b) Hospitals as responders to an emergency </a:t>
            </a:r>
          </a:p>
          <a:p>
            <a:pPr lvl="2"/>
            <a:r>
              <a:rPr lang="en-AU" dirty="0"/>
              <a:t>Demonstrate knowledge of the standard emergency threat/incident procedures in the following situations </a:t>
            </a:r>
          </a:p>
          <a:p>
            <a:pPr lvl="3"/>
            <a:r>
              <a:rPr lang="en-AU" dirty="0" err="1"/>
              <a:t>i</a:t>
            </a:r>
            <a:r>
              <a:rPr lang="en-AU" dirty="0"/>
              <a:t>) External emergency (Code Brown</a:t>
            </a:r>
            <a:r>
              <a:rPr lang="en-AU" dirty="0" smtClean="0"/>
              <a:t>)					 </a:t>
            </a:r>
            <a:r>
              <a:rPr lang="en-AU" dirty="0"/>
              <a:t>S H </a:t>
            </a:r>
            <a:endParaRPr lang="en-AU" dirty="0" smtClean="0"/>
          </a:p>
          <a:p>
            <a:pPr lvl="3"/>
            <a:r>
              <a:rPr lang="en-AU" dirty="0" smtClean="0"/>
              <a:t>ii</a:t>
            </a:r>
            <a:r>
              <a:rPr lang="en-AU" dirty="0"/>
              <a:t>) Hospitals as “victims” in an emergency </a:t>
            </a:r>
          </a:p>
          <a:p>
            <a:pPr lvl="3"/>
            <a:r>
              <a:rPr lang="en-AU" dirty="0" err="1"/>
              <a:t>i</a:t>
            </a:r>
            <a:r>
              <a:rPr lang="en-AU" dirty="0"/>
              <a:t>. Fire (Code Red) procedures and considerations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ii. Bomb threat (Code Purple) procedures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iii. Evacuation (Code Orange)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iv. Internal emergency (Code Yellow</a:t>
            </a:r>
            <a:r>
              <a:rPr lang="en-AU" dirty="0" smtClean="0"/>
              <a:t>)					 </a:t>
            </a:r>
            <a:r>
              <a:rPr lang="en-AU" dirty="0"/>
              <a:t>S G </a:t>
            </a:r>
          </a:p>
          <a:p>
            <a:r>
              <a:rPr lang="en-AU" dirty="0"/>
              <a:t>c) Response </a:t>
            </a:r>
          </a:p>
          <a:p>
            <a:pPr lvl="1"/>
            <a:r>
              <a:rPr lang="en-AU" dirty="0"/>
              <a:t>Demonstrate the principles and procedures that are required for preparing the ED for a large influx of casualties </a:t>
            </a:r>
            <a:r>
              <a:rPr lang="en-AU" dirty="0" smtClean="0"/>
              <a:t>	</a:t>
            </a:r>
            <a:r>
              <a:rPr lang="en-AU" sz="3000" b="1" dirty="0" smtClean="0">
                <a:solidFill>
                  <a:srgbClr val="C00000"/>
                </a:solidFill>
              </a:rPr>
              <a:t>S </a:t>
            </a:r>
            <a:r>
              <a:rPr lang="en-AU" sz="3000" b="1" dirty="0">
                <a:solidFill>
                  <a:srgbClr val="C00000"/>
                </a:solidFill>
              </a:rPr>
              <a:t>Ex </a:t>
            </a:r>
          </a:p>
          <a:p>
            <a:r>
              <a:rPr lang="en-AU" dirty="0"/>
              <a:t>d) Recovery </a:t>
            </a:r>
          </a:p>
          <a:p>
            <a:pPr lvl="1"/>
            <a:r>
              <a:rPr lang="en-AU" dirty="0"/>
              <a:t>Demonstrate knowledge of the principles and procedures that are required in the aftermath of an incident </a:t>
            </a:r>
            <a:r>
              <a:rPr lang="en-AU" dirty="0" smtClean="0"/>
              <a:t>	S </a:t>
            </a:r>
            <a:r>
              <a:rPr lang="en-AU" dirty="0"/>
              <a:t>H </a:t>
            </a:r>
          </a:p>
          <a:p>
            <a:r>
              <a:rPr lang="en-AU" dirty="0"/>
              <a:t>e) Incident command structure </a:t>
            </a:r>
          </a:p>
          <a:p>
            <a:pPr lvl="1"/>
            <a:r>
              <a:rPr lang="en-AU" dirty="0"/>
              <a:t>Demonstrate knowledge of the five different management activities which need to be addressed in the effective management of any incident </a:t>
            </a:r>
          </a:p>
        </p:txBody>
      </p:sp>
    </p:spTree>
    <p:extLst>
      <p:ext uri="{BB962C8B-B14F-4D97-AF65-F5344CB8AC3E}">
        <p14:creationId xmlns:p14="http://schemas.microsoft.com/office/powerpoint/2010/main" val="39663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ACEM-Surge-Management-Card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4176" r="-14176"/>
              <a:stretch>
                <a:fillRect/>
              </a:stretch>
            </p:blipFill>
          </mc:Choice>
          <mc:Fallback>
            <p:blipFill>
              <a:blip r:embed="rId3"/>
              <a:srcRect l="-14176" r="-14176"/>
              <a:stretch>
                <a:fillRect/>
              </a:stretch>
            </p:blipFill>
          </mc:Fallback>
        </mc:AlternateContent>
        <p:spPr>
          <a:xfrm>
            <a:off x="1" y="685800"/>
            <a:ext cx="9463284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258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Disaster question</vt:lpstr>
      <vt:lpstr>PowerPoint Presentation</vt:lpstr>
      <vt:lpstr> A- State three (3) specific activities that you would undertake to prepare for this incident  (3 marks)</vt:lpstr>
      <vt:lpstr> B- List six (6) steps in preparing your department prior to the arrival of patients    </vt:lpstr>
      <vt:lpstr>C-  you have been asked to review the current guidelines for disaster management in your department State three (3) important steps for this review process (3 marks ) </vt:lpstr>
      <vt:lpstr>PowerPoint Presentation</vt:lpstr>
      <vt:lpstr>PowerPoint Presentation</vt:lpstr>
    </vt:vector>
  </TitlesOfParts>
  <Company>Victorian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question</dc:title>
  <dc:creator>Hussein Alabodi</dc:creator>
  <cp:lastModifiedBy>Alabodi, Hussein</cp:lastModifiedBy>
  <cp:revision>10</cp:revision>
  <dcterms:created xsi:type="dcterms:W3CDTF">2017-06-19T02:00:01Z</dcterms:created>
  <dcterms:modified xsi:type="dcterms:W3CDTF">2017-06-20T01:36:34Z</dcterms:modified>
</cp:coreProperties>
</file>