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5"/>
  </p:notesMasterIdLst>
  <p:sldIdLst>
    <p:sldId id="276" r:id="rId2"/>
    <p:sldId id="400" r:id="rId3"/>
    <p:sldId id="401" r:id="rId4"/>
    <p:sldId id="348" r:id="rId5"/>
    <p:sldId id="369" r:id="rId6"/>
    <p:sldId id="370" r:id="rId7"/>
    <p:sldId id="371" r:id="rId8"/>
    <p:sldId id="372" r:id="rId9"/>
    <p:sldId id="374" r:id="rId10"/>
    <p:sldId id="359" r:id="rId11"/>
    <p:sldId id="376" r:id="rId12"/>
    <p:sldId id="357" r:id="rId13"/>
    <p:sldId id="373" r:id="rId14"/>
    <p:sldId id="375" r:id="rId15"/>
    <p:sldId id="402" r:id="rId16"/>
    <p:sldId id="378" r:id="rId17"/>
    <p:sldId id="379" r:id="rId18"/>
    <p:sldId id="306" r:id="rId19"/>
    <p:sldId id="380" r:id="rId20"/>
    <p:sldId id="381" r:id="rId21"/>
    <p:sldId id="383" r:id="rId22"/>
    <p:sldId id="392" r:id="rId23"/>
    <p:sldId id="384" r:id="rId24"/>
    <p:sldId id="388" r:id="rId25"/>
    <p:sldId id="385" r:id="rId26"/>
    <p:sldId id="386" r:id="rId27"/>
    <p:sldId id="387" r:id="rId28"/>
    <p:sldId id="391" r:id="rId29"/>
    <p:sldId id="389" r:id="rId30"/>
    <p:sldId id="390" r:id="rId31"/>
    <p:sldId id="316" r:id="rId32"/>
    <p:sldId id="317" r:id="rId33"/>
    <p:sldId id="318" r:id="rId34"/>
  </p:sldIdLst>
  <p:sldSz cx="9144000" cy="6858000" type="screen4x3"/>
  <p:notesSz cx="6858000" cy="9144000"/>
  <p:custDataLst>
    <p:tags r:id="rId3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53" autoAdjust="0"/>
    <p:restoredTop sz="94660"/>
  </p:normalViewPr>
  <p:slideViewPr>
    <p:cSldViewPr snapToGrid="0" snapToObjects="1">
      <p:cViewPr varScale="1">
        <p:scale>
          <a:sx n="110" d="100"/>
          <a:sy n="110" d="100"/>
        </p:scale>
        <p:origin x="127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2" d="100"/>
        <a:sy n="132" d="100"/>
      </p:scale>
      <p:origin x="0" y="-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%20Second%20part%20stuff\%23%20SAQs\2018-2%20MMC\2018-2%20Tom's%20mark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2%20Second%20part%20stuff\%23%20SAQs\2018-2%20MMC\2018-2%20Tom's%20marks.xlsx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Sheet1!$P$4:$P$22</c:f>
              <c:numCache>
                <c:formatCode>General</c:formatCode>
                <c:ptCount val="19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</c:numCache>
            </c:numRef>
          </c:cat>
          <c:val>
            <c:numRef>
              <c:f>Sheet1!$Q$4:$Q$22</c:f>
              <c:numCache>
                <c:formatCode>General</c:formatCode>
                <c:ptCount val="19"/>
                <c:pt idx="0">
                  <c:v>1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2</c:v>
                </c:pt>
                <c:pt idx="5">
                  <c:v>0</c:v>
                </c:pt>
                <c:pt idx="6">
                  <c:v>3</c:v>
                </c:pt>
                <c:pt idx="7">
                  <c:v>1</c:v>
                </c:pt>
                <c:pt idx="8">
                  <c:v>7</c:v>
                </c:pt>
                <c:pt idx="9">
                  <c:v>0</c:v>
                </c:pt>
                <c:pt idx="10">
                  <c:v>15</c:v>
                </c:pt>
                <c:pt idx="11">
                  <c:v>0</c:v>
                </c:pt>
                <c:pt idx="12">
                  <c:v>2</c:v>
                </c:pt>
                <c:pt idx="13">
                  <c:v>0</c:v>
                </c:pt>
                <c:pt idx="14">
                  <c:v>5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35951064"/>
        <c:axId val="235951456"/>
      </c:barChart>
      <c:catAx>
        <c:axId val="235951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35951456"/>
        <c:crosses val="autoZero"/>
        <c:auto val="1"/>
        <c:lblAlgn val="ctr"/>
        <c:lblOffset val="100"/>
        <c:noMultiLvlLbl val="0"/>
      </c:catAx>
      <c:valAx>
        <c:axId val="23595145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35951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Sheet1!$M$3:$M$39</c:f>
              <c:numCache>
                <c:formatCode>General</c:formatCode>
                <c:ptCount val="37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1.5</c:v>
                </c:pt>
                <c:pt idx="4">
                  <c:v>2</c:v>
                </c:pt>
                <c:pt idx="5">
                  <c:v>2.5</c:v>
                </c:pt>
                <c:pt idx="6">
                  <c:v>3</c:v>
                </c:pt>
                <c:pt idx="7">
                  <c:v>3.5</c:v>
                </c:pt>
                <c:pt idx="8">
                  <c:v>4</c:v>
                </c:pt>
                <c:pt idx="9">
                  <c:v>4.5</c:v>
                </c:pt>
                <c:pt idx="10">
                  <c:v>5</c:v>
                </c:pt>
                <c:pt idx="11">
                  <c:v>5.5</c:v>
                </c:pt>
                <c:pt idx="12">
                  <c:v>6</c:v>
                </c:pt>
                <c:pt idx="13">
                  <c:v>6.5</c:v>
                </c:pt>
                <c:pt idx="14">
                  <c:v>7</c:v>
                </c:pt>
                <c:pt idx="15">
                  <c:v>7.5</c:v>
                </c:pt>
                <c:pt idx="16">
                  <c:v>8</c:v>
                </c:pt>
                <c:pt idx="17">
                  <c:v>8.5</c:v>
                </c:pt>
                <c:pt idx="18">
                  <c:v>9</c:v>
                </c:pt>
                <c:pt idx="19">
                  <c:v>9.5</c:v>
                </c:pt>
                <c:pt idx="20">
                  <c:v>10</c:v>
                </c:pt>
                <c:pt idx="21">
                  <c:v>10.5</c:v>
                </c:pt>
                <c:pt idx="22">
                  <c:v>11</c:v>
                </c:pt>
                <c:pt idx="23">
                  <c:v>11.5</c:v>
                </c:pt>
                <c:pt idx="24">
                  <c:v>12</c:v>
                </c:pt>
                <c:pt idx="25">
                  <c:v>12.5</c:v>
                </c:pt>
                <c:pt idx="26">
                  <c:v>13</c:v>
                </c:pt>
                <c:pt idx="27">
                  <c:v>13.5</c:v>
                </c:pt>
                <c:pt idx="28">
                  <c:v>14</c:v>
                </c:pt>
                <c:pt idx="29">
                  <c:v>14.5</c:v>
                </c:pt>
                <c:pt idx="30">
                  <c:v>15</c:v>
                </c:pt>
                <c:pt idx="31">
                  <c:v>15.5</c:v>
                </c:pt>
                <c:pt idx="32">
                  <c:v>16</c:v>
                </c:pt>
                <c:pt idx="33">
                  <c:v>16.5</c:v>
                </c:pt>
                <c:pt idx="34">
                  <c:v>17</c:v>
                </c:pt>
                <c:pt idx="35">
                  <c:v>17.5</c:v>
                </c:pt>
                <c:pt idx="36">
                  <c:v>18</c:v>
                </c:pt>
              </c:numCache>
            </c:numRef>
          </c:cat>
          <c:val>
            <c:numRef>
              <c:f>Sheet1!$N$3:$N$39</c:f>
              <c:numCache>
                <c:formatCode>General</c:formatCode>
                <c:ptCount val="37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4</c:v>
                </c:pt>
                <c:pt idx="21">
                  <c:v>1</c:v>
                </c:pt>
                <c:pt idx="22">
                  <c:v>4</c:v>
                </c:pt>
                <c:pt idx="23">
                  <c:v>1</c:v>
                </c:pt>
                <c:pt idx="24">
                  <c:v>3</c:v>
                </c:pt>
                <c:pt idx="25">
                  <c:v>0</c:v>
                </c:pt>
                <c:pt idx="26">
                  <c:v>5</c:v>
                </c:pt>
                <c:pt idx="27">
                  <c:v>2</c:v>
                </c:pt>
                <c:pt idx="28">
                  <c:v>5</c:v>
                </c:pt>
                <c:pt idx="29">
                  <c:v>1</c:v>
                </c:pt>
                <c:pt idx="30">
                  <c:v>2</c:v>
                </c:pt>
                <c:pt idx="31">
                  <c:v>1</c:v>
                </c:pt>
                <c:pt idx="32">
                  <c:v>1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13099744"/>
        <c:axId val="313099352"/>
      </c:barChart>
      <c:catAx>
        <c:axId val="313099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13099352"/>
        <c:crosses val="autoZero"/>
        <c:auto val="1"/>
        <c:lblAlgn val="ctr"/>
        <c:lblOffset val="100"/>
        <c:noMultiLvlLbl val="0"/>
      </c:catAx>
      <c:valAx>
        <c:axId val="31309935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3130997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0.64209</cdr:x>
      <cdr:y>0.0483</cdr:y>
    </cdr:from>
    <cdr:to>
      <cdr:x>0.64566</cdr:x>
      <cdr:y>1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4702630" y="235132"/>
          <a:ext cx="26125" cy="4632959"/>
        </a:xfrm>
        <a:prstGeom xmlns:a="http://schemas.openxmlformats.org/drawingml/2006/main" prst="line">
          <a:avLst/>
        </a:prstGeom>
        <a:ln xmlns:a="http://schemas.openxmlformats.org/drawingml/2006/main" w="57150">
          <a:solidFill>
            <a:srgbClr val="FF0000"/>
          </a:solidFill>
        </a:ln>
      </cdr:spPr>
      <cdr:style>
        <a:lnRef xmlns:a="http://schemas.openxmlformats.org/drawingml/2006/main" idx="2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60FF76-143C-48F7-8E2F-2C268EDC9F3D}" type="datetimeFigureOut">
              <a:rPr lang="en-AU" smtClean="0"/>
              <a:t>06/06/2018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F8399-D39F-4A76-A299-0793A037787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92000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9E51-926A-9F4E-8293-83016229750C}" type="datetimeFigureOut">
              <a:rPr lang="en-US" smtClean="0"/>
              <a:pPr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DD1B-1D17-354F-8311-F6AC10124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63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9E51-926A-9F4E-8293-83016229750C}" type="datetimeFigureOut">
              <a:rPr lang="en-US" smtClean="0"/>
              <a:pPr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DD1B-1D17-354F-8311-F6AC10124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160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9E51-926A-9F4E-8293-83016229750C}" type="datetimeFigureOut">
              <a:rPr lang="en-US" smtClean="0"/>
              <a:pPr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DD1B-1D17-354F-8311-F6AC10124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572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9E51-926A-9F4E-8293-83016229750C}" type="datetimeFigureOut">
              <a:rPr lang="en-US" smtClean="0"/>
              <a:pPr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DD1B-1D17-354F-8311-F6AC10124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6697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9E51-926A-9F4E-8293-83016229750C}" type="datetimeFigureOut">
              <a:rPr lang="en-US" smtClean="0"/>
              <a:pPr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DD1B-1D17-354F-8311-F6AC10124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937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9E51-926A-9F4E-8293-83016229750C}" type="datetimeFigureOut">
              <a:rPr lang="en-US" smtClean="0"/>
              <a:pPr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DD1B-1D17-354F-8311-F6AC10124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86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9E51-926A-9F4E-8293-83016229750C}" type="datetimeFigureOut">
              <a:rPr lang="en-US" smtClean="0"/>
              <a:pPr/>
              <a:t>6/6/2018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DD1B-1D17-354F-8311-F6AC10124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809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9E51-926A-9F4E-8293-83016229750C}" type="datetimeFigureOut">
              <a:rPr lang="en-US" smtClean="0"/>
              <a:pPr/>
              <a:t>6/6/2018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DD1B-1D17-354F-8311-F6AC10124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4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9E51-926A-9F4E-8293-83016229750C}" type="datetimeFigureOut">
              <a:rPr lang="en-US" smtClean="0"/>
              <a:pPr/>
              <a:t>6/6/2018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DD1B-1D17-354F-8311-F6AC10124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82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9E51-926A-9F4E-8293-83016229750C}" type="datetimeFigureOut">
              <a:rPr lang="en-US" smtClean="0"/>
              <a:pPr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DD1B-1D17-354F-8311-F6AC10124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8533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09E51-926A-9F4E-8293-83016229750C}" type="datetimeFigureOut">
              <a:rPr lang="en-US" smtClean="0"/>
              <a:pPr/>
              <a:t>6/6/2018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7DD1B-1D17-354F-8311-F6AC10124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15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09E51-926A-9F4E-8293-83016229750C}" type="datetimeFigureOut">
              <a:rPr lang="en-US" smtClean="0"/>
              <a:pPr/>
              <a:t>6/6/2018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7DD1B-1D17-354F-8311-F6AC1012423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49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Q2 &amp; Q </a:t>
            </a:r>
            <a:r>
              <a:rPr lang="en-US" dirty="0"/>
              <a:t>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Tom Reade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1402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9364"/>
          </a:xfrm>
        </p:spPr>
        <p:txBody>
          <a:bodyPr>
            <a:normAutofit fontScale="62500" lnSpcReduction="20000"/>
          </a:bodyPr>
          <a:lstStyle/>
          <a:p>
            <a:pPr marL="0" lvl="0" indent="0">
              <a:buNone/>
            </a:pPr>
            <a:r>
              <a:rPr lang="en-AU" dirty="0"/>
              <a:t>List three (3) LIKELY diagnoses for these changes in this patient. (3 marks</a:t>
            </a:r>
            <a:r>
              <a:rPr lang="en-AU" dirty="0" smtClean="0"/>
              <a:t>)</a:t>
            </a:r>
          </a:p>
          <a:p>
            <a:pPr marL="0" lvl="0" indent="0">
              <a:buNone/>
            </a:pPr>
            <a:r>
              <a:rPr lang="en-AU" b="1" dirty="0" smtClean="0">
                <a:solidFill>
                  <a:srgbClr val="FF0000"/>
                </a:solidFill>
              </a:rPr>
              <a:t>LIKELY:</a:t>
            </a:r>
            <a:endParaRPr lang="en-AU" b="1" dirty="0">
              <a:solidFill>
                <a:srgbClr val="FF0000"/>
              </a:solidFill>
            </a:endParaRPr>
          </a:p>
          <a:p>
            <a:r>
              <a:rPr lang="en-AU" b="1" dirty="0"/>
              <a:t>Sarcoidosis</a:t>
            </a:r>
            <a:endParaRPr lang="en-AU" dirty="0"/>
          </a:p>
          <a:p>
            <a:pPr lvl="0"/>
            <a:r>
              <a:rPr lang="en-AU" b="1" dirty="0" smtClean="0"/>
              <a:t>Acute  </a:t>
            </a:r>
            <a:r>
              <a:rPr lang="en-AU" b="1" dirty="0"/>
              <a:t>community acquired bronchopneumonia</a:t>
            </a:r>
            <a:endParaRPr lang="en-AU" dirty="0"/>
          </a:p>
          <a:p>
            <a:pPr lvl="0"/>
            <a:r>
              <a:rPr lang="en-AU" b="1" dirty="0" smtClean="0"/>
              <a:t>Tuberculosis- </a:t>
            </a:r>
            <a:r>
              <a:rPr lang="en-AU" b="1" dirty="0" err="1" smtClean="0"/>
              <a:t>inc.</a:t>
            </a:r>
            <a:r>
              <a:rPr lang="en-AU" b="1" dirty="0" smtClean="0"/>
              <a:t> </a:t>
            </a:r>
            <a:r>
              <a:rPr lang="en-AU" b="1" dirty="0" err="1" smtClean="0"/>
              <a:t>miliary</a:t>
            </a:r>
            <a:r>
              <a:rPr lang="en-AU" b="1" dirty="0" smtClean="0"/>
              <a:t> Tb</a:t>
            </a:r>
          </a:p>
          <a:p>
            <a:pPr lvl="0"/>
            <a:r>
              <a:rPr lang="en-AU" b="1" dirty="0" smtClean="0"/>
              <a:t>Legionella/ mycoplasma</a:t>
            </a:r>
          </a:p>
          <a:p>
            <a:r>
              <a:rPr lang="en-AU" b="1" dirty="0" smtClean="0"/>
              <a:t>Lymphoma</a:t>
            </a:r>
            <a:endParaRPr lang="en-AU" dirty="0"/>
          </a:p>
          <a:p>
            <a:pPr lvl="0"/>
            <a:r>
              <a:rPr lang="en-AU" b="1" dirty="0"/>
              <a:t>Varicella </a:t>
            </a:r>
            <a:r>
              <a:rPr lang="en-AU" b="1" dirty="0" smtClean="0"/>
              <a:t>pneumonia</a:t>
            </a:r>
          </a:p>
          <a:p>
            <a:pPr lvl="0"/>
            <a:r>
              <a:rPr lang="en-AU" b="1" dirty="0" smtClean="0"/>
              <a:t>Influenza/ viral pneumonitis</a:t>
            </a:r>
          </a:p>
          <a:p>
            <a:pPr marL="0" lvl="0" indent="0">
              <a:buNone/>
            </a:pPr>
            <a:endParaRPr lang="en-AU" b="1" dirty="0" smtClean="0"/>
          </a:p>
          <a:p>
            <a:pPr marL="0" lvl="0" indent="0">
              <a:buNone/>
            </a:pPr>
            <a:r>
              <a:rPr lang="en-AU" b="1" dirty="0" smtClean="0">
                <a:solidFill>
                  <a:srgbClr val="FF0000"/>
                </a:solidFill>
              </a:rPr>
              <a:t>LESS LIKELY</a:t>
            </a:r>
            <a:r>
              <a:rPr lang="en-AU" dirty="0" smtClean="0"/>
              <a:t>: (allow 1 of the following only)</a:t>
            </a:r>
            <a:endParaRPr lang="en-AU" dirty="0"/>
          </a:p>
          <a:p>
            <a:pPr lvl="0"/>
            <a:r>
              <a:rPr lang="en-AU" b="1" dirty="0" smtClean="0"/>
              <a:t>PCP</a:t>
            </a:r>
          </a:p>
          <a:p>
            <a:pPr lvl="0"/>
            <a:r>
              <a:rPr lang="en-AU" b="1" dirty="0" smtClean="0"/>
              <a:t>Carcinoma </a:t>
            </a:r>
            <a:r>
              <a:rPr lang="en-AU" b="1" dirty="0" err="1"/>
              <a:t>lymphangitis</a:t>
            </a:r>
            <a:endParaRPr lang="en-AU" dirty="0"/>
          </a:p>
          <a:p>
            <a:pPr lvl="0"/>
            <a:r>
              <a:rPr lang="en-AU" b="1" dirty="0"/>
              <a:t>Hypersensitivity pneumonia (extrinsic allergic </a:t>
            </a:r>
            <a:r>
              <a:rPr lang="en-AU" b="1" dirty="0" err="1"/>
              <a:t>alveolitis</a:t>
            </a:r>
            <a:r>
              <a:rPr lang="en-AU" b="1" dirty="0"/>
              <a:t>)</a:t>
            </a:r>
            <a:endParaRPr lang="en-AU" dirty="0"/>
          </a:p>
          <a:p>
            <a:pPr lvl="0"/>
            <a:r>
              <a:rPr lang="en-AU" b="1" dirty="0"/>
              <a:t>Pneumoconiosis</a:t>
            </a:r>
            <a:endParaRPr lang="en-AU" dirty="0"/>
          </a:p>
          <a:p>
            <a:pPr lvl="0"/>
            <a:r>
              <a:rPr lang="en-AU" b="1" dirty="0"/>
              <a:t>Talc </a:t>
            </a:r>
            <a:r>
              <a:rPr lang="en-AU" b="1" dirty="0" err="1"/>
              <a:t>granulomatosis</a:t>
            </a:r>
            <a:endParaRPr lang="en-AU" dirty="0"/>
          </a:p>
          <a:p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537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Q2b - Problems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99364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AU" dirty="0"/>
              <a:t>List three (3) LIKELY diagnoses for these changes in this patient. (3 marks</a:t>
            </a:r>
            <a:r>
              <a:rPr lang="en-AU" dirty="0" smtClean="0"/>
              <a:t>)</a:t>
            </a:r>
          </a:p>
          <a:p>
            <a:pPr marL="0" lvl="0" indent="0">
              <a:buNone/>
            </a:pPr>
            <a:endParaRPr lang="en-AU" dirty="0" smtClean="0"/>
          </a:p>
          <a:p>
            <a:r>
              <a:rPr lang="en-AU" dirty="0" smtClean="0"/>
              <a:t>“Primary lung cancer” (“never smoked”)</a:t>
            </a:r>
          </a:p>
          <a:p>
            <a:r>
              <a:rPr lang="en-AU" dirty="0" smtClean="0"/>
              <a:t>“Infection”</a:t>
            </a:r>
          </a:p>
          <a:p>
            <a:r>
              <a:rPr lang="en-AU" dirty="0" smtClean="0"/>
              <a:t>“Malignancy”</a:t>
            </a:r>
          </a:p>
          <a:p>
            <a:r>
              <a:rPr lang="en-AU" dirty="0" smtClean="0"/>
              <a:t>“connective tissue disease”</a:t>
            </a:r>
            <a:endParaRPr lang="en-AU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05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AU" dirty="0"/>
              <a:t>List three (3) MOST USEFUL investigations, that can be initiated in the emergency department, to assist </a:t>
            </a:r>
            <a:r>
              <a:rPr lang="en-AU" dirty="0">
                <a:solidFill>
                  <a:srgbClr val="FF0000"/>
                </a:solidFill>
              </a:rPr>
              <a:t>in confirmation of the diagnosis.</a:t>
            </a:r>
            <a:r>
              <a:rPr lang="en-AU" dirty="0"/>
              <a:t> (3 marks)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28389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AU" dirty="0"/>
              <a:t>List three (3) MOST USEFUL investigations, that can be initiated in the emergency department, to </a:t>
            </a:r>
            <a:r>
              <a:rPr lang="en-AU" dirty="0">
                <a:solidFill>
                  <a:srgbClr val="FF0000"/>
                </a:solidFill>
              </a:rPr>
              <a:t>assist in confirmation of the diagnosis.</a:t>
            </a:r>
            <a:r>
              <a:rPr lang="en-AU" dirty="0"/>
              <a:t> (3 marks)</a:t>
            </a:r>
          </a:p>
          <a:p>
            <a:pPr lvl="0"/>
            <a:endParaRPr lang="en-AU" b="1" dirty="0" smtClean="0"/>
          </a:p>
          <a:p>
            <a:pPr lvl="0"/>
            <a:r>
              <a:rPr lang="en-AU" b="1" dirty="0" smtClean="0"/>
              <a:t>Sputum </a:t>
            </a:r>
            <a:r>
              <a:rPr lang="en-AU" b="1" dirty="0" err="1"/>
              <a:t>mc+s</a:t>
            </a:r>
            <a:endParaRPr lang="en-AU" dirty="0"/>
          </a:p>
          <a:p>
            <a:pPr lvl="0"/>
            <a:r>
              <a:rPr lang="en-AU" b="1" dirty="0"/>
              <a:t>Sputum </a:t>
            </a:r>
            <a:r>
              <a:rPr lang="en-AU" b="1" dirty="0" err="1"/>
              <a:t>zeill</a:t>
            </a:r>
            <a:r>
              <a:rPr lang="en-AU" b="1" dirty="0"/>
              <a:t> </a:t>
            </a:r>
            <a:r>
              <a:rPr lang="en-AU" b="1" dirty="0" err="1"/>
              <a:t>neilsen</a:t>
            </a:r>
            <a:r>
              <a:rPr lang="en-AU" b="1" dirty="0"/>
              <a:t> stain</a:t>
            </a:r>
            <a:endParaRPr lang="en-AU" dirty="0"/>
          </a:p>
          <a:p>
            <a:pPr lvl="0"/>
            <a:r>
              <a:rPr lang="en-AU" b="1" dirty="0"/>
              <a:t>Sputum cytology</a:t>
            </a:r>
            <a:endParaRPr lang="en-AU" dirty="0"/>
          </a:p>
          <a:p>
            <a:pPr lvl="0"/>
            <a:r>
              <a:rPr lang="en-AU" b="1" dirty="0"/>
              <a:t>CT chest</a:t>
            </a:r>
            <a:endParaRPr lang="en-AU" dirty="0"/>
          </a:p>
          <a:p>
            <a:pPr lvl="0"/>
            <a:r>
              <a:rPr lang="en-AU" b="1" dirty="0"/>
              <a:t>HIV serology</a:t>
            </a:r>
            <a:endParaRPr lang="en-AU" dirty="0"/>
          </a:p>
          <a:p>
            <a:pPr lvl="0"/>
            <a:r>
              <a:rPr lang="en-AU" b="1" dirty="0"/>
              <a:t>Blood cultures</a:t>
            </a:r>
            <a:endParaRPr lang="en-AU" dirty="0"/>
          </a:p>
          <a:p>
            <a:pPr lvl="0"/>
            <a:r>
              <a:rPr lang="en-AU" b="1" dirty="0"/>
              <a:t>Atypical serology</a:t>
            </a:r>
            <a:endParaRPr lang="en-AU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115854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c-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AU" sz="2800" dirty="0"/>
              <a:t>List three (3) MOST USEFUL investigations, that can be initiated in the emergency department, to </a:t>
            </a:r>
            <a:r>
              <a:rPr lang="en-AU" sz="2800" dirty="0">
                <a:solidFill>
                  <a:srgbClr val="FF0000"/>
                </a:solidFill>
              </a:rPr>
              <a:t>assist in confirmation of the diagnosis.</a:t>
            </a:r>
            <a:r>
              <a:rPr lang="en-AU" sz="2800" dirty="0"/>
              <a:t> (3 marks</a:t>
            </a:r>
            <a:r>
              <a:rPr lang="en-AU" sz="2800" dirty="0" smtClean="0"/>
              <a:t>)</a:t>
            </a:r>
          </a:p>
          <a:p>
            <a:pPr marL="0" lvl="0" indent="0">
              <a:buNone/>
            </a:pPr>
            <a:endParaRPr lang="en-AU" dirty="0"/>
          </a:p>
          <a:p>
            <a:pPr lvl="0"/>
            <a:r>
              <a:rPr lang="en-AU" b="1" dirty="0" smtClean="0"/>
              <a:t>FBE</a:t>
            </a:r>
          </a:p>
          <a:p>
            <a:r>
              <a:rPr lang="en-AU" b="1" dirty="0" smtClean="0"/>
              <a:t>CRP</a:t>
            </a:r>
          </a:p>
          <a:p>
            <a:pPr lvl="0"/>
            <a:r>
              <a:rPr lang="en-AU" b="1" dirty="0" smtClean="0"/>
              <a:t>ABG</a:t>
            </a:r>
          </a:p>
          <a:p>
            <a:pPr lvl="0"/>
            <a:r>
              <a:rPr lang="en-AU" b="1" smtClean="0"/>
              <a:t>Broncoscopy</a:t>
            </a:r>
            <a:endParaRPr lang="en-AU" b="1" dirty="0" smtClean="0"/>
          </a:p>
          <a:p>
            <a:pPr lvl="0"/>
            <a:r>
              <a:rPr lang="en-AU" b="1" dirty="0" smtClean="0"/>
              <a:t>List = 1-3 words = qualification not required</a:t>
            </a:r>
          </a:p>
          <a:p>
            <a:pPr marL="0" lvl="0" indent="0">
              <a:buNone/>
            </a:pPr>
            <a:endParaRPr lang="en-AU" b="1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45207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9 cut 12/18 					21/38</a:t>
            </a:r>
            <a:endParaRPr lang="en-AU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9178065"/>
              </p:ext>
            </p:extLst>
          </p:nvPr>
        </p:nvGraphicFramePr>
        <p:xfrm>
          <a:off x="1036319" y="1515291"/>
          <a:ext cx="7323909" cy="4868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85592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Q9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26" y="1597937"/>
            <a:ext cx="8229600" cy="4525963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AU" sz="2400" dirty="0"/>
              <a:t>A </a:t>
            </a:r>
            <a:r>
              <a:rPr lang="en-AU" sz="2400" dirty="0">
                <a:solidFill>
                  <a:srgbClr val="FF0000"/>
                </a:solidFill>
              </a:rPr>
              <a:t>73 </a:t>
            </a:r>
            <a:r>
              <a:rPr lang="en-AU" sz="2400" dirty="0"/>
              <a:t>year old </a:t>
            </a:r>
            <a:r>
              <a:rPr lang="en-AU" sz="2400" dirty="0">
                <a:solidFill>
                  <a:srgbClr val="FF0000"/>
                </a:solidFill>
              </a:rPr>
              <a:t>man</a:t>
            </a:r>
            <a:r>
              <a:rPr lang="en-AU" sz="2400" dirty="0"/>
              <a:t> presents </a:t>
            </a:r>
            <a:r>
              <a:rPr lang="en-AU" sz="2400" dirty="0">
                <a:solidFill>
                  <a:srgbClr val="FF0000"/>
                </a:solidFill>
              </a:rPr>
              <a:t>via ambulance </a:t>
            </a:r>
            <a:r>
              <a:rPr lang="en-AU" sz="2400" dirty="0"/>
              <a:t>with </a:t>
            </a:r>
            <a:r>
              <a:rPr lang="en-AU" sz="2400" dirty="0">
                <a:solidFill>
                  <a:srgbClr val="FF0000"/>
                </a:solidFill>
              </a:rPr>
              <a:t>3 days </a:t>
            </a:r>
            <a:r>
              <a:rPr lang="en-AU" sz="2400" dirty="0"/>
              <a:t>of </a:t>
            </a:r>
            <a:r>
              <a:rPr lang="en-AU" sz="2400" dirty="0">
                <a:solidFill>
                  <a:srgbClr val="FF0000"/>
                </a:solidFill>
              </a:rPr>
              <a:t>severe abdominal pain</a:t>
            </a:r>
            <a:r>
              <a:rPr lang="en-AU" sz="2400" dirty="0"/>
              <a:t>. He has a history of </a:t>
            </a:r>
            <a:r>
              <a:rPr lang="en-AU" sz="2400" dirty="0">
                <a:solidFill>
                  <a:srgbClr val="FF0000"/>
                </a:solidFill>
              </a:rPr>
              <a:t>IHD, NIDDM, </a:t>
            </a:r>
            <a:r>
              <a:rPr lang="en-AU" sz="2400" dirty="0" err="1">
                <a:solidFill>
                  <a:srgbClr val="FF0000"/>
                </a:solidFill>
              </a:rPr>
              <a:t>hypercholesterolaemia</a:t>
            </a:r>
            <a:r>
              <a:rPr lang="en-AU" sz="2400" dirty="0">
                <a:solidFill>
                  <a:srgbClr val="FF0000"/>
                </a:solidFill>
              </a:rPr>
              <a:t> </a:t>
            </a:r>
            <a:r>
              <a:rPr lang="en-AU" sz="2400" dirty="0"/>
              <a:t>and early onset </a:t>
            </a:r>
            <a:r>
              <a:rPr lang="en-AU" sz="2400" dirty="0">
                <a:solidFill>
                  <a:srgbClr val="FF0000"/>
                </a:solidFill>
              </a:rPr>
              <a:t>dementia</a:t>
            </a:r>
            <a:r>
              <a:rPr lang="en-AU" sz="2400" dirty="0"/>
              <a:t>. He usually lives with his wife at home as his </a:t>
            </a:r>
            <a:r>
              <a:rPr lang="en-AU" sz="2400" dirty="0">
                <a:solidFill>
                  <a:srgbClr val="FF0000"/>
                </a:solidFill>
              </a:rPr>
              <a:t>primary carer</a:t>
            </a:r>
            <a:r>
              <a:rPr lang="en-AU" sz="2400" dirty="0"/>
              <a:t>. According to his wife, he has </a:t>
            </a:r>
            <a:r>
              <a:rPr lang="en-AU" sz="2400" dirty="0">
                <a:solidFill>
                  <a:srgbClr val="FF0000"/>
                </a:solidFill>
              </a:rPr>
              <a:t>not experienced other symptoms</a:t>
            </a:r>
            <a:r>
              <a:rPr lang="en-AU" sz="2400" dirty="0"/>
              <a:t> other than abdominal pain.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400" dirty="0"/>
              <a:t>His current medications: </a:t>
            </a:r>
            <a:r>
              <a:rPr lang="en-AU" sz="2400" dirty="0">
                <a:solidFill>
                  <a:srgbClr val="FF0000"/>
                </a:solidFill>
              </a:rPr>
              <a:t>metformin and </a:t>
            </a:r>
            <a:r>
              <a:rPr lang="en-AU" sz="2400" dirty="0" err="1">
                <a:solidFill>
                  <a:srgbClr val="FF0000"/>
                </a:solidFill>
              </a:rPr>
              <a:t>coloxyl</a:t>
            </a:r>
            <a:endParaRPr lang="en-AU" sz="2400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400" dirty="0"/>
              <a:t>His observations on arrival are: </a:t>
            </a:r>
            <a:endParaRPr lang="en-AU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AU" sz="2400" dirty="0" smtClean="0">
                <a:solidFill>
                  <a:srgbClr val="FF0000"/>
                </a:solidFill>
              </a:rPr>
              <a:t>BP </a:t>
            </a:r>
            <a:r>
              <a:rPr lang="en-AU" sz="2400" dirty="0">
                <a:solidFill>
                  <a:srgbClr val="FF0000"/>
                </a:solidFill>
              </a:rPr>
              <a:t>80/40 </a:t>
            </a:r>
            <a:r>
              <a:rPr lang="en-AU" sz="2400" dirty="0" smtClean="0"/>
              <a:t>mmHg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400" dirty="0" smtClean="0">
                <a:solidFill>
                  <a:srgbClr val="FF0000"/>
                </a:solidFill>
              </a:rPr>
              <a:t>HR </a:t>
            </a:r>
            <a:r>
              <a:rPr lang="en-AU" sz="2400" dirty="0">
                <a:solidFill>
                  <a:srgbClr val="FF0000"/>
                </a:solidFill>
              </a:rPr>
              <a:t>130 </a:t>
            </a:r>
            <a:r>
              <a:rPr lang="en-AU" sz="2400" dirty="0" smtClean="0">
                <a:solidFill>
                  <a:srgbClr val="FF0000"/>
                </a:solidFill>
              </a:rPr>
              <a:t>bpm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AU" sz="2400" dirty="0" smtClean="0">
                <a:solidFill>
                  <a:srgbClr val="FF0000"/>
                </a:solidFill>
              </a:rPr>
              <a:t>RR </a:t>
            </a:r>
            <a:r>
              <a:rPr lang="en-AU" sz="2400" dirty="0">
                <a:solidFill>
                  <a:srgbClr val="FF0000"/>
                </a:solidFill>
              </a:rPr>
              <a:t>26  bpm </a:t>
            </a:r>
            <a:endParaRPr lang="en-AU" sz="24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400" dirty="0" err="1" smtClean="0">
                <a:solidFill>
                  <a:srgbClr val="FF0000"/>
                </a:solidFill>
              </a:rPr>
              <a:t>Sats</a:t>
            </a:r>
            <a:r>
              <a:rPr lang="en-AU" sz="2400" dirty="0" smtClean="0"/>
              <a:t> </a:t>
            </a:r>
            <a:r>
              <a:rPr lang="en-AU" sz="2400" dirty="0">
                <a:solidFill>
                  <a:srgbClr val="FF0000"/>
                </a:solidFill>
              </a:rPr>
              <a:t>93% high flow oxygen </a:t>
            </a:r>
            <a:endParaRPr lang="en-AU" sz="2400" dirty="0" smtClean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AU" sz="2400" dirty="0" smtClean="0">
                <a:solidFill>
                  <a:srgbClr val="FF0000"/>
                </a:solidFill>
              </a:rPr>
              <a:t>GCS13</a:t>
            </a:r>
            <a:r>
              <a:rPr lang="en-AU" sz="2400" dirty="0" smtClean="0"/>
              <a:t> </a:t>
            </a:r>
            <a:r>
              <a:rPr lang="en-AU" sz="2400" dirty="0"/>
              <a:t>(E2, V3, M3)</a:t>
            </a:r>
          </a:p>
        </p:txBody>
      </p:sp>
    </p:spTree>
    <p:extLst>
      <p:ext uri="{BB962C8B-B14F-4D97-AF65-F5344CB8AC3E}">
        <p14:creationId xmlns:p14="http://schemas.microsoft.com/office/powerpoint/2010/main" val="21313447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747200" y="273789"/>
            <a:ext cx="7939600" cy="6253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AU" sz="24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ABG</a:t>
            </a: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are drawn soon after arrival:</a:t>
            </a:r>
            <a:endParaRPr lang="en-A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pH 		</a:t>
            </a:r>
            <a:r>
              <a:rPr lang="en-A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6.95</a:t>
            </a: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(7.35- 7.45)</a:t>
            </a:r>
            <a:endParaRPr lang="en-A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pCO</a:t>
            </a:r>
            <a:r>
              <a:rPr lang="en-AU" sz="2800" baseline="-250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</a:t>
            </a: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  	</a:t>
            </a:r>
            <a:r>
              <a:rPr lang="en-A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20</a:t>
            </a: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</a:t>
            </a:r>
            <a:r>
              <a:rPr lang="en-AU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	</a:t>
            </a:r>
            <a:r>
              <a:rPr lang="en-A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35-45)</a:t>
            </a:r>
            <a:endParaRPr lang="en-A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HCO3	 	</a:t>
            </a:r>
            <a:r>
              <a:rPr lang="en-A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 </a:t>
            </a: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8		</a:t>
            </a:r>
            <a:r>
              <a:rPr lang="en-A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(</a:t>
            </a: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22-26)</a:t>
            </a:r>
            <a:endParaRPr lang="en-A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BE 		</a:t>
            </a:r>
            <a:r>
              <a:rPr lang="en-A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-</a:t>
            </a: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25		(-1- 1)</a:t>
            </a:r>
            <a:endParaRPr lang="en-A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Lactate 	</a:t>
            </a:r>
            <a:r>
              <a:rPr lang="en-A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16</a:t>
            </a: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</a:t>
            </a:r>
            <a:r>
              <a:rPr lang="en-A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(</a:t>
            </a: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0-2)</a:t>
            </a:r>
            <a:endParaRPr lang="en-A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Glucose	</a:t>
            </a:r>
            <a:r>
              <a:rPr lang="en-A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12</a:t>
            </a: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</a:t>
            </a:r>
            <a:r>
              <a:rPr lang="en-A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(</a:t>
            </a: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3-6.5)</a:t>
            </a:r>
            <a:endParaRPr lang="en-A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Na		</a:t>
            </a:r>
            <a:r>
              <a:rPr lang="en-A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138</a:t>
            </a: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(135-145)</a:t>
            </a:r>
            <a:endParaRPr lang="en-A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K		</a:t>
            </a:r>
            <a:r>
              <a:rPr lang="en-A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4.5</a:t>
            </a: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</a:t>
            </a:r>
            <a:r>
              <a:rPr lang="en-A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(</a:t>
            </a: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3.5-5-0)</a:t>
            </a:r>
            <a:endParaRPr lang="en-A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Ur		</a:t>
            </a:r>
            <a:r>
              <a:rPr lang="en-A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13.6</a:t>
            </a:r>
            <a:endParaRPr lang="en-A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2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Cr		</a:t>
            </a:r>
            <a:r>
              <a:rPr lang="en-A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		0.15</a:t>
            </a:r>
          </a:p>
          <a:p>
            <a:pPr>
              <a:spcAft>
                <a:spcPts val="0"/>
              </a:spcAft>
            </a:pPr>
            <a:endParaRPr lang="en-AU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2800" dirty="0" smtClean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(No Chloride…)</a:t>
            </a:r>
            <a:endParaRPr lang="en-A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AU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41507981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Q9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AU" dirty="0" smtClean="0"/>
              <a:t>a. State </a:t>
            </a:r>
            <a:r>
              <a:rPr lang="en-AU" dirty="0"/>
              <a:t>three (3) </a:t>
            </a:r>
            <a:r>
              <a:rPr lang="en-AU" dirty="0">
                <a:solidFill>
                  <a:srgbClr val="FF0000"/>
                </a:solidFill>
              </a:rPr>
              <a:t>calculations</a:t>
            </a:r>
            <a:r>
              <a:rPr lang="en-AU" dirty="0"/>
              <a:t> that would help you to interpret these results. (3 marks)</a:t>
            </a:r>
          </a:p>
          <a:p>
            <a:pPr marL="0" indent="0">
              <a:buNone/>
            </a:pPr>
            <a:endParaRPr lang="en-US" sz="2800" b="1" u="sng" dirty="0" smtClean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408173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Q9 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905103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n-AU" dirty="0" smtClean="0"/>
              <a:t>a. State </a:t>
            </a:r>
            <a:r>
              <a:rPr lang="en-AU" dirty="0"/>
              <a:t>three (3) </a:t>
            </a:r>
            <a:r>
              <a:rPr lang="en-AU" dirty="0">
                <a:solidFill>
                  <a:srgbClr val="FF0000"/>
                </a:solidFill>
              </a:rPr>
              <a:t>calculations</a:t>
            </a:r>
            <a:r>
              <a:rPr lang="en-AU" dirty="0"/>
              <a:t> that would help you to interpret these results. (3 marks</a:t>
            </a:r>
            <a:r>
              <a:rPr lang="en-AU" dirty="0" smtClean="0"/>
              <a:t>)</a:t>
            </a:r>
          </a:p>
          <a:p>
            <a:pPr marL="0" lv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i="1" dirty="0"/>
              <a:t>NB: </a:t>
            </a:r>
            <a:r>
              <a:rPr lang="en-AU" i="1" dirty="0" smtClean="0"/>
              <a:t>	AG</a:t>
            </a:r>
            <a:r>
              <a:rPr lang="en-AU" i="1" dirty="0"/>
              <a:t>, delta gap and </a:t>
            </a:r>
            <a:r>
              <a:rPr lang="en-AU" i="1" dirty="0" err="1"/>
              <a:t>osmolar</a:t>
            </a:r>
            <a:r>
              <a:rPr lang="en-AU" i="1" dirty="0"/>
              <a:t> gap cannot be </a:t>
            </a:r>
            <a:r>
              <a:rPr lang="en-AU" i="1" dirty="0" smtClean="0"/>
              <a:t>calculated </a:t>
            </a:r>
          </a:p>
          <a:p>
            <a:pPr marL="0" indent="0">
              <a:buNone/>
            </a:pPr>
            <a:r>
              <a:rPr lang="en-AU" i="1" dirty="0"/>
              <a:t>	</a:t>
            </a:r>
            <a:r>
              <a:rPr lang="en-AU" i="1" dirty="0" smtClean="0"/>
              <a:t>calculated </a:t>
            </a:r>
            <a:r>
              <a:rPr lang="en-AU" i="1" dirty="0" err="1"/>
              <a:t>osmolarity</a:t>
            </a:r>
            <a:r>
              <a:rPr lang="en-AU" i="1" dirty="0"/>
              <a:t> (you would not be expected to perform “calculated </a:t>
            </a:r>
            <a:r>
              <a:rPr lang="en-AU" i="1" dirty="0" err="1"/>
              <a:t>osmolarity</a:t>
            </a:r>
            <a:r>
              <a:rPr lang="en-AU" i="1" dirty="0" smtClean="0"/>
              <a:t>”)</a:t>
            </a:r>
          </a:p>
          <a:p>
            <a:pPr marL="0" indent="0">
              <a:buNone/>
            </a:pPr>
            <a:endParaRPr lang="en-AU" dirty="0"/>
          </a:p>
          <a:p>
            <a:pPr lvl="0"/>
            <a:r>
              <a:rPr lang="en-AU" b="1" dirty="0"/>
              <a:t>Expected CO2 (Winter’s Formula) = </a:t>
            </a:r>
            <a:r>
              <a:rPr lang="en-AU" dirty="0"/>
              <a:t>1.5 (Actual [HCO</a:t>
            </a:r>
            <a:r>
              <a:rPr lang="en-AU" baseline="-25000" dirty="0"/>
              <a:t>3</a:t>
            </a:r>
            <a:r>
              <a:rPr lang="en-AU" dirty="0"/>
              <a:t>] ) + 8 mmHg = 1.5x 8 +8= </a:t>
            </a:r>
            <a:r>
              <a:rPr lang="en-AU" dirty="0" smtClean="0"/>
              <a:t>20</a:t>
            </a:r>
          </a:p>
          <a:p>
            <a:pPr marL="0" lvl="0" indent="0">
              <a:buNone/>
            </a:pPr>
            <a:endParaRPr lang="en-AU" dirty="0"/>
          </a:p>
          <a:p>
            <a:pPr lvl="0"/>
            <a:r>
              <a:rPr lang="en-AU" b="1" dirty="0"/>
              <a:t>K correction: 	</a:t>
            </a:r>
            <a:r>
              <a:rPr lang="en-AU" dirty="0"/>
              <a:t>Each 0.1 pH fall below 7.4 expect K</a:t>
            </a:r>
            <a:r>
              <a:rPr lang="en-AU" baseline="30000" dirty="0"/>
              <a:t>+</a:t>
            </a:r>
            <a:r>
              <a:rPr lang="en-AU" dirty="0"/>
              <a:t> to rise by 0.5mmol (above 5mmol/L)</a:t>
            </a:r>
          </a:p>
          <a:p>
            <a:pPr marL="0" indent="0">
              <a:buNone/>
            </a:pPr>
            <a:r>
              <a:rPr lang="en-AU" b="1" dirty="0" smtClean="0"/>
              <a:t>		= </a:t>
            </a:r>
            <a:r>
              <a:rPr lang="en-AU" b="1" dirty="0"/>
              <a:t>5 + 2.25 = expect K</a:t>
            </a:r>
            <a:r>
              <a:rPr lang="en-AU" b="1" baseline="30000" dirty="0"/>
              <a:t>+</a:t>
            </a:r>
            <a:r>
              <a:rPr lang="en-AU" dirty="0"/>
              <a:t> </a:t>
            </a:r>
            <a:r>
              <a:rPr lang="en-AU" b="1" dirty="0"/>
              <a:t> 7.2</a:t>
            </a:r>
            <a:endParaRPr lang="en-AU" dirty="0"/>
          </a:p>
          <a:p>
            <a:pPr marL="0" indent="0">
              <a:buNone/>
            </a:pPr>
            <a:r>
              <a:rPr lang="en-AU" b="1" dirty="0" smtClean="0"/>
              <a:t>		various </a:t>
            </a:r>
            <a:r>
              <a:rPr lang="en-AU" b="1" dirty="0"/>
              <a:t>formulas: accept 6- 7.5 (key is that the corrected level will be higher</a:t>
            </a:r>
            <a:r>
              <a:rPr lang="en-AU" b="1" dirty="0" smtClean="0"/>
              <a:t>)</a:t>
            </a:r>
          </a:p>
          <a:p>
            <a:pPr marL="0" indent="0">
              <a:buNone/>
            </a:pPr>
            <a:endParaRPr lang="en-AU" dirty="0"/>
          </a:p>
          <a:p>
            <a:pPr lvl="0"/>
            <a:r>
              <a:rPr lang="en-AU" b="1" dirty="0"/>
              <a:t>Ur: Cr 13.6: 0.15 = (90) &lt; 100 </a:t>
            </a:r>
            <a:endParaRPr lang="en-AU" dirty="0"/>
          </a:p>
          <a:p>
            <a:pPr lvl="1"/>
            <a:r>
              <a:rPr lang="en-AU" i="1" dirty="0"/>
              <a:t>40- 100:1 -&gt; normal or post renal cause of AKI</a:t>
            </a:r>
            <a:endParaRPr lang="en-AU" dirty="0"/>
          </a:p>
          <a:p>
            <a:pPr lvl="1"/>
            <a:r>
              <a:rPr lang="en-AU" i="1" dirty="0"/>
              <a:t>&gt; 100:1 -&gt; pre-renal cause (urea absorption increased compared to creatinine)</a:t>
            </a:r>
            <a:endParaRPr lang="en-AU" dirty="0"/>
          </a:p>
          <a:p>
            <a:pPr lvl="1"/>
            <a:r>
              <a:rPr lang="en-AU" i="1" dirty="0"/>
              <a:t>&lt; 40:1 -&gt; intrinsic renal damage (urea unable to be absorbed</a:t>
            </a:r>
            <a:r>
              <a:rPr lang="en-AU" i="1" dirty="0" smtClean="0"/>
              <a:t>)</a:t>
            </a:r>
          </a:p>
          <a:p>
            <a:pPr marL="457200" lvl="1" indent="0">
              <a:buNone/>
            </a:pPr>
            <a:endParaRPr lang="en-AU" dirty="0"/>
          </a:p>
          <a:p>
            <a:pPr lvl="0"/>
            <a:r>
              <a:rPr lang="en-AU" b="1" dirty="0"/>
              <a:t>AG, Delta gap and </a:t>
            </a:r>
            <a:r>
              <a:rPr lang="en-AU" b="1" dirty="0" err="1"/>
              <a:t>osmolar</a:t>
            </a:r>
            <a:r>
              <a:rPr lang="en-AU" b="1" dirty="0"/>
              <a:t> gap “would help to interpret”- need Cl</a:t>
            </a:r>
            <a:r>
              <a:rPr lang="en-AU" b="1" baseline="30000" dirty="0"/>
              <a:t>-</a:t>
            </a:r>
            <a:r>
              <a:rPr lang="en-AU" b="1" dirty="0"/>
              <a:t>, provide formula</a:t>
            </a:r>
            <a:endParaRPr lang="en-AU" dirty="0"/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endParaRPr lang="en-US" sz="2800" b="1" u="sng" dirty="0" smtClean="0"/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4046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401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Overall- Advice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622" y="1474969"/>
            <a:ext cx="777675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Read </a:t>
            </a:r>
            <a:r>
              <a:rPr lang="en-US" sz="3600" dirty="0">
                <a:latin typeface="Arial"/>
                <a:cs typeface="Arial"/>
              </a:rPr>
              <a:t>the </a:t>
            </a:r>
            <a:r>
              <a:rPr lang="en-US" sz="3600" dirty="0" smtClean="0">
                <a:latin typeface="Arial"/>
                <a:cs typeface="Arial"/>
              </a:rPr>
              <a:t>Question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Answer </a:t>
            </a:r>
            <a:r>
              <a:rPr lang="en-US" sz="3600" dirty="0">
                <a:latin typeface="Arial"/>
                <a:cs typeface="Arial"/>
              </a:rPr>
              <a:t>the </a:t>
            </a:r>
            <a:r>
              <a:rPr lang="en-US" sz="3600" dirty="0" smtClean="0">
                <a:latin typeface="Arial"/>
                <a:cs typeface="Arial"/>
              </a:rPr>
              <a:t>Q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Don’t </a:t>
            </a:r>
            <a:r>
              <a:rPr lang="en-US" sz="3600" dirty="0">
                <a:latin typeface="Arial"/>
                <a:cs typeface="Arial"/>
              </a:rPr>
              <a:t>add multiple points to one </a:t>
            </a:r>
            <a:r>
              <a:rPr lang="en-US" sz="3600" dirty="0" smtClean="0">
                <a:latin typeface="Arial"/>
                <a:cs typeface="Arial"/>
              </a:rPr>
              <a:t>line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Don’t </a:t>
            </a:r>
            <a:r>
              <a:rPr lang="en-US" sz="3600" dirty="0">
                <a:latin typeface="Arial"/>
                <a:cs typeface="Arial"/>
              </a:rPr>
              <a:t>add extra points below </a:t>
            </a:r>
            <a:r>
              <a:rPr lang="en-US" sz="3600" dirty="0" smtClean="0">
                <a:latin typeface="Arial"/>
                <a:cs typeface="Arial"/>
              </a:rPr>
              <a:t>lines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Comments </a:t>
            </a:r>
            <a:r>
              <a:rPr lang="en-US" sz="3600" dirty="0">
                <a:latin typeface="Arial"/>
                <a:cs typeface="Arial"/>
              </a:rPr>
              <a:t>to </a:t>
            </a:r>
            <a:r>
              <a:rPr lang="en-US" sz="3600" dirty="0" smtClean="0">
                <a:latin typeface="Arial"/>
                <a:cs typeface="Arial"/>
              </a:rPr>
              <a:t>examiners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X-outs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Arial"/>
                <a:cs typeface="Arial"/>
              </a:rPr>
              <a:t>No </a:t>
            </a:r>
            <a:r>
              <a:rPr lang="en-US" sz="3600" dirty="0">
                <a:latin typeface="Arial"/>
                <a:cs typeface="Arial"/>
              </a:rPr>
              <a:t>more </a:t>
            </a:r>
            <a:r>
              <a:rPr lang="en-US" sz="3600" dirty="0" smtClean="0">
                <a:latin typeface="Arial"/>
                <a:cs typeface="Arial"/>
              </a:rPr>
              <a:t>gaps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latin typeface="Arial"/>
                <a:cs typeface="Arial"/>
              </a:rPr>
              <a:t>Writing (few only</a:t>
            </a:r>
            <a:r>
              <a:rPr lang="en-US" sz="3600" dirty="0" smtClean="0">
                <a:latin typeface="Arial"/>
                <a:cs typeface="Arial"/>
              </a:rPr>
              <a:t>)</a:t>
            </a:r>
            <a:endParaRPr lang="en-US" sz="3600" dirty="0">
              <a:latin typeface="Arial"/>
              <a:cs typeface="Arial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78019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3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 9 a - Problems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>
              <a:buNone/>
            </a:pPr>
            <a:r>
              <a:rPr lang="en-AU" dirty="0" smtClean="0"/>
              <a:t>a. </a:t>
            </a:r>
            <a:r>
              <a:rPr lang="en-AU" dirty="0" smtClean="0">
                <a:solidFill>
                  <a:srgbClr val="FF0000"/>
                </a:solidFill>
              </a:rPr>
              <a:t>State</a:t>
            </a:r>
            <a:r>
              <a:rPr lang="en-AU" dirty="0" smtClean="0"/>
              <a:t> </a:t>
            </a:r>
            <a:r>
              <a:rPr lang="en-AU" dirty="0"/>
              <a:t>three (3) </a:t>
            </a:r>
            <a:r>
              <a:rPr lang="en-AU" dirty="0">
                <a:solidFill>
                  <a:srgbClr val="FF0000"/>
                </a:solidFill>
              </a:rPr>
              <a:t>calculations</a:t>
            </a:r>
            <a:r>
              <a:rPr lang="en-AU" dirty="0"/>
              <a:t> that would help you to interpret these results</a:t>
            </a:r>
            <a:r>
              <a:rPr lang="en-AU" dirty="0" smtClean="0"/>
              <a:t>.</a:t>
            </a:r>
          </a:p>
          <a:p>
            <a:pPr marL="0" lvl="1" indent="0">
              <a:buNone/>
            </a:pPr>
            <a:endParaRPr lang="en-AU" dirty="0" smtClean="0"/>
          </a:p>
          <a:p>
            <a:r>
              <a:rPr lang="en-AU" dirty="0" smtClean="0"/>
              <a:t>No calculation</a:t>
            </a:r>
          </a:p>
          <a:p>
            <a:r>
              <a:rPr lang="en-AU" dirty="0" smtClean="0"/>
              <a:t>State = “short </a:t>
            </a:r>
            <a:r>
              <a:rPr lang="en-AU" dirty="0"/>
              <a:t>statement/ phrase/ </a:t>
            </a:r>
            <a:r>
              <a:rPr lang="en-AU" dirty="0" smtClean="0"/>
              <a:t>clause”</a:t>
            </a:r>
          </a:p>
          <a:p>
            <a:r>
              <a:rPr lang="en-AU" dirty="0" smtClean="0"/>
              <a:t>“Anion gap” / “Delta </a:t>
            </a:r>
            <a:r>
              <a:rPr lang="en-AU" dirty="0" err="1" smtClean="0"/>
              <a:t>ratio”etc</a:t>
            </a:r>
            <a:endParaRPr lang="en-AU" dirty="0" smtClean="0"/>
          </a:p>
          <a:p>
            <a:r>
              <a:rPr lang="en-AU" dirty="0" smtClean="0"/>
              <a:t>Providing an interpretation-&gt; next Q</a:t>
            </a:r>
          </a:p>
          <a:p>
            <a:r>
              <a:rPr lang="en-AU" dirty="0" smtClean="0"/>
              <a:t>AG </a:t>
            </a:r>
            <a:r>
              <a:rPr lang="en-AU" dirty="0" err="1" smtClean="0"/>
              <a:t>etc</a:t>
            </a:r>
            <a:r>
              <a:rPr lang="en-AU" dirty="0" smtClean="0"/>
              <a:t> crossed out</a:t>
            </a:r>
            <a:endParaRPr lang="en-US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622121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 9 b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0269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AU" dirty="0" smtClean="0"/>
              <a:t>b. List </a:t>
            </a:r>
            <a:r>
              <a:rPr lang="en-AU" dirty="0"/>
              <a:t>four (4) pieces of </a:t>
            </a:r>
            <a:r>
              <a:rPr lang="en-AU" dirty="0">
                <a:solidFill>
                  <a:srgbClr val="FF0000"/>
                </a:solidFill>
              </a:rPr>
              <a:t>information</a:t>
            </a:r>
            <a:r>
              <a:rPr lang="en-AU" dirty="0"/>
              <a:t> that these results provide you </a:t>
            </a:r>
            <a:r>
              <a:rPr lang="en-AU" dirty="0">
                <a:solidFill>
                  <a:srgbClr val="FF0000"/>
                </a:solidFill>
              </a:rPr>
              <a:t>for this patient</a:t>
            </a:r>
            <a:r>
              <a:rPr lang="en-AU" dirty="0"/>
              <a:t>. (4 marks) </a:t>
            </a:r>
            <a:endParaRPr lang="en-AU" dirty="0" smtClean="0"/>
          </a:p>
          <a:p>
            <a:pPr marL="0" lvl="0" indent="0">
              <a:buNone/>
            </a:pPr>
            <a:endParaRPr lang="en-AU" dirty="0"/>
          </a:p>
          <a:p>
            <a:pPr lvl="0"/>
            <a:r>
              <a:rPr lang="en-AU" b="1" dirty="0"/>
              <a:t>Primary severe metabolic acidosis</a:t>
            </a:r>
            <a:endParaRPr lang="en-AU" dirty="0"/>
          </a:p>
          <a:p>
            <a:pPr lvl="0"/>
            <a:r>
              <a:rPr lang="en-AU" b="1" dirty="0"/>
              <a:t>Lactic acidosis as probable cause for metabolic acidosis</a:t>
            </a:r>
            <a:endParaRPr lang="en-AU" dirty="0"/>
          </a:p>
          <a:p>
            <a:pPr lvl="0"/>
            <a:r>
              <a:rPr lang="en-AU" b="1" dirty="0"/>
              <a:t>Secondary respiratory alkalosis- appropriate level </a:t>
            </a:r>
            <a:r>
              <a:rPr lang="en-AU" b="1" dirty="0" smtClean="0"/>
              <a:t>compensation</a:t>
            </a:r>
          </a:p>
          <a:p>
            <a:r>
              <a:rPr lang="en-AU" b="1" dirty="0"/>
              <a:t>Post renal cause of renal </a:t>
            </a:r>
            <a:r>
              <a:rPr lang="en-AU" b="1" dirty="0" smtClean="0"/>
              <a:t>failure</a:t>
            </a:r>
            <a:endParaRPr lang="en-AU" dirty="0"/>
          </a:p>
          <a:p>
            <a:pPr lvl="0"/>
            <a:r>
              <a:rPr lang="en-AU" b="1" dirty="0"/>
              <a:t>Prognostic </a:t>
            </a:r>
            <a:r>
              <a:rPr lang="en-AU" b="1" dirty="0" smtClean="0"/>
              <a:t>value severe </a:t>
            </a:r>
            <a:r>
              <a:rPr lang="en-AU" b="1" dirty="0" err="1" smtClean="0"/>
              <a:t>acidaemia</a:t>
            </a:r>
            <a:r>
              <a:rPr lang="en-AU" b="1" dirty="0" smtClean="0"/>
              <a:t>/ lactate </a:t>
            </a:r>
            <a:r>
              <a:rPr lang="en-AU" b="1" dirty="0"/>
              <a:t>&gt; 10 </a:t>
            </a:r>
            <a:r>
              <a:rPr lang="en-AU" b="1" dirty="0" smtClean="0"/>
              <a:t>: </a:t>
            </a:r>
          </a:p>
          <a:p>
            <a:pPr lvl="1"/>
            <a:r>
              <a:rPr lang="en-AU" b="1" dirty="0" smtClean="0"/>
              <a:t>survival unlikely</a:t>
            </a:r>
          </a:p>
          <a:p>
            <a:pPr lvl="1"/>
            <a:r>
              <a:rPr lang="en-AU" b="1" dirty="0" smtClean="0"/>
              <a:t>mortality </a:t>
            </a:r>
            <a:r>
              <a:rPr lang="en-AU" b="1" dirty="0"/>
              <a:t>approaches 100%</a:t>
            </a: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247940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 9 b - problems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AU" sz="2800" dirty="0" smtClean="0"/>
              <a:t>b. List </a:t>
            </a:r>
            <a:r>
              <a:rPr lang="en-AU" sz="2800" dirty="0"/>
              <a:t>four (4) pieces of information that these results provide you for this patient. (4 marks) </a:t>
            </a:r>
          </a:p>
          <a:p>
            <a:pPr marL="0" indent="0">
              <a:buNone/>
            </a:pPr>
            <a:endParaRPr lang="en-AU" sz="2800" dirty="0" smtClean="0"/>
          </a:p>
          <a:p>
            <a:r>
              <a:rPr lang="en-AU" sz="2800" dirty="0" smtClean="0"/>
              <a:t>“renal failure” or “acute kidney injury”</a:t>
            </a:r>
          </a:p>
          <a:p>
            <a:pPr marL="0" indent="0">
              <a:buNone/>
            </a:pPr>
            <a:endParaRPr lang="en-AU" sz="2800" dirty="0" smtClean="0"/>
          </a:p>
          <a:p>
            <a:endParaRPr lang="en-AU" sz="2800" dirty="0" smtClean="0"/>
          </a:p>
        </p:txBody>
      </p:sp>
    </p:spTree>
    <p:extLst>
      <p:ext uri="{BB962C8B-B14F-4D97-AF65-F5344CB8AC3E}">
        <p14:creationId xmlns:p14="http://schemas.microsoft.com/office/powerpoint/2010/main" val="17080708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Q9 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AU" dirty="0" smtClean="0"/>
              <a:t>c. Other </a:t>
            </a:r>
            <a:r>
              <a:rPr lang="en-AU" dirty="0"/>
              <a:t>than mesenteric ischaemia, list four (4) </a:t>
            </a:r>
            <a:r>
              <a:rPr lang="en-AU" dirty="0">
                <a:solidFill>
                  <a:srgbClr val="FF0000"/>
                </a:solidFill>
              </a:rPr>
              <a:t>LIKELY</a:t>
            </a:r>
            <a:r>
              <a:rPr lang="en-AU" dirty="0"/>
              <a:t> diagnostic causes of the lactate result </a:t>
            </a:r>
            <a:r>
              <a:rPr lang="en-AU" dirty="0">
                <a:solidFill>
                  <a:srgbClr val="FF0000"/>
                </a:solidFill>
              </a:rPr>
              <a:t>for this patient. </a:t>
            </a:r>
            <a:r>
              <a:rPr lang="en-AU" dirty="0"/>
              <a:t>(4 marks</a:t>
            </a:r>
            <a:r>
              <a:rPr lang="en-AU" dirty="0" smtClean="0"/>
              <a:t>)</a:t>
            </a:r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9914827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Q9 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r>
              <a:rPr lang="en-AU" dirty="0" smtClean="0"/>
              <a:t>c. Other </a:t>
            </a:r>
            <a:r>
              <a:rPr lang="en-AU" dirty="0"/>
              <a:t>than mesenteric ischaemia, list four (4) LIKELY diagnostic causes of the lactate result for this patient. (4 marks</a:t>
            </a:r>
            <a:r>
              <a:rPr lang="en-AU" dirty="0" smtClean="0"/>
              <a:t>)</a:t>
            </a:r>
          </a:p>
          <a:p>
            <a:pPr marL="0" lvl="0" indent="0">
              <a:buNone/>
            </a:pPr>
            <a:endParaRPr lang="en-AU" dirty="0"/>
          </a:p>
          <a:p>
            <a:pPr lvl="0"/>
            <a:r>
              <a:rPr lang="en-AU" b="1" dirty="0"/>
              <a:t>Abdominal trauma- major </a:t>
            </a:r>
            <a:r>
              <a:rPr lang="en-AU" b="1" dirty="0" err="1"/>
              <a:t>intraabdominal</a:t>
            </a:r>
            <a:r>
              <a:rPr lang="en-AU" b="1" dirty="0"/>
              <a:t> bleeding</a:t>
            </a:r>
            <a:endParaRPr lang="en-AU" dirty="0"/>
          </a:p>
          <a:p>
            <a:pPr lvl="0"/>
            <a:r>
              <a:rPr lang="en-AU" b="1" dirty="0" smtClean="0"/>
              <a:t>Metformin therapeutic use and dehydration/ sepsis</a:t>
            </a:r>
            <a:endParaRPr lang="en-AU" dirty="0"/>
          </a:p>
          <a:p>
            <a:pPr lvl="0"/>
            <a:r>
              <a:rPr lang="en-AU" b="1" dirty="0"/>
              <a:t>Severe dehydration</a:t>
            </a:r>
            <a:endParaRPr lang="en-AU" dirty="0"/>
          </a:p>
          <a:p>
            <a:pPr lvl="0"/>
            <a:r>
              <a:rPr lang="en-AU" b="1" dirty="0"/>
              <a:t>Decompensated liver failure</a:t>
            </a:r>
            <a:endParaRPr lang="en-AU" dirty="0"/>
          </a:p>
          <a:p>
            <a:pPr lvl="0"/>
            <a:r>
              <a:rPr lang="en-AU" b="1" dirty="0"/>
              <a:t>Severe pancreatitis/ necrotic</a:t>
            </a:r>
            <a:endParaRPr lang="en-AU" dirty="0"/>
          </a:p>
          <a:p>
            <a:pPr lvl="0"/>
            <a:r>
              <a:rPr lang="en-AU" b="1" dirty="0"/>
              <a:t>Bowel obstruction with </a:t>
            </a:r>
            <a:r>
              <a:rPr lang="en-AU" b="1" dirty="0" smtClean="0"/>
              <a:t>perforation</a:t>
            </a:r>
            <a:endParaRPr lang="en-AU" b="1" dirty="0"/>
          </a:p>
          <a:p>
            <a:pPr lvl="0"/>
            <a:r>
              <a:rPr lang="en-AU" b="1" dirty="0" smtClean="0"/>
              <a:t>Acute hepatic failure/ hepatitis</a:t>
            </a:r>
            <a:endParaRPr lang="en-AU" dirty="0"/>
          </a:p>
          <a:p>
            <a:pPr lvl="0"/>
            <a:r>
              <a:rPr lang="en-AU" b="1" dirty="0"/>
              <a:t>Seizures</a:t>
            </a:r>
            <a:endParaRPr lang="en-AU" dirty="0"/>
          </a:p>
          <a:p>
            <a:pPr lvl="0"/>
            <a:r>
              <a:rPr lang="en-AU" b="1" dirty="0"/>
              <a:t>Cyanide poisoning- homicide/ suicide/ accidental</a:t>
            </a:r>
            <a:endParaRPr lang="en-AU" dirty="0"/>
          </a:p>
          <a:p>
            <a:pPr marL="0" indent="0">
              <a:buNone/>
            </a:pPr>
            <a:endParaRPr lang="en-AU" i="1" dirty="0" smtClean="0"/>
          </a:p>
          <a:p>
            <a:pPr marL="0" indent="0">
              <a:buNone/>
            </a:pPr>
            <a:r>
              <a:rPr lang="en-AU" i="1" dirty="0" smtClean="0"/>
              <a:t>Massive </a:t>
            </a:r>
            <a:r>
              <a:rPr lang="en-AU" i="1" dirty="0" err="1"/>
              <a:t>rhabdomyolysis</a:t>
            </a:r>
            <a:r>
              <a:rPr lang="en-AU" i="1" dirty="0"/>
              <a:t> is unlikely- given normal K and </a:t>
            </a:r>
            <a:r>
              <a:rPr lang="en-AU" i="1" dirty="0" smtClean="0"/>
              <a:t>Ur:Cr</a:t>
            </a:r>
          </a:p>
          <a:p>
            <a:pPr marL="0" indent="0">
              <a:buNone/>
            </a:pPr>
            <a:r>
              <a:rPr lang="en-AU" i="1" dirty="0" smtClean="0"/>
              <a:t>Metformin OD would expect other symptoms: N / V / Ds / SOB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886657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Q9 c – Problems: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AU" sz="2400" dirty="0" smtClean="0"/>
              <a:t>c. Other </a:t>
            </a:r>
            <a:r>
              <a:rPr lang="en-AU" sz="2400" dirty="0"/>
              <a:t>than mesenteric ischaemia, list four (4) LIKELY diagnostic causes of the lactate result for this patient. (4 marks)</a:t>
            </a:r>
          </a:p>
          <a:p>
            <a:r>
              <a:rPr lang="en-AU" sz="2400" dirty="0" smtClean="0"/>
              <a:t>Not providing a diagnosis:</a:t>
            </a:r>
          </a:p>
          <a:p>
            <a:pPr lvl="1"/>
            <a:r>
              <a:rPr lang="en-AU" sz="2000" dirty="0" smtClean="0"/>
              <a:t>“Severe sepsis”</a:t>
            </a:r>
          </a:p>
          <a:p>
            <a:pPr lvl="1"/>
            <a:r>
              <a:rPr lang="en-AU" sz="2000" dirty="0" smtClean="0"/>
              <a:t>“Shock”</a:t>
            </a:r>
          </a:p>
          <a:p>
            <a:pPr lvl="1"/>
            <a:r>
              <a:rPr lang="en-AU" sz="2000" dirty="0" smtClean="0"/>
              <a:t>“hypovolaemia”</a:t>
            </a:r>
          </a:p>
          <a:p>
            <a:pPr lvl="1"/>
            <a:r>
              <a:rPr lang="en-AU" sz="2000" dirty="0" smtClean="0"/>
              <a:t>“HONK”</a:t>
            </a:r>
          </a:p>
          <a:p>
            <a:r>
              <a:rPr lang="en-AU" sz="2400" dirty="0" smtClean="0"/>
              <a:t>Not relating to this patient “3/7 abdo pain” …”no other symptoms”- visualise</a:t>
            </a:r>
          </a:p>
          <a:p>
            <a:r>
              <a:rPr lang="en-AU" sz="2400" dirty="0" smtClean="0"/>
              <a:t>Not “LIKELY”</a:t>
            </a:r>
          </a:p>
          <a:p>
            <a:pPr marL="457200" lvl="1" indent="0">
              <a:buNone/>
            </a:pPr>
            <a:endParaRPr lang="en-AU" sz="2000" dirty="0" smtClean="0"/>
          </a:p>
        </p:txBody>
      </p:sp>
    </p:spTree>
    <p:extLst>
      <p:ext uri="{BB962C8B-B14F-4D97-AF65-F5344CB8AC3E}">
        <p14:creationId xmlns:p14="http://schemas.microsoft.com/office/powerpoint/2010/main" val="27946970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Q9d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AU" dirty="0" smtClean="0"/>
              <a:t>d. What </a:t>
            </a:r>
            <a:r>
              <a:rPr lang="en-AU" dirty="0"/>
              <a:t>is the </a:t>
            </a:r>
            <a:r>
              <a:rPr lang="en-AU" dirty="0">
                <a:solidFill>
                  <a:srgbClr val="FF0000"/>
                </a:solidFill>
              </a:rPr>
              <a:t>value </a:t>
            </a:r>
            <a:r>
              <a:rPr lang="en-AU" dirty="0"/>
              <a:t>of CT scanning for the </a:t>
            </a:r>
            <a:r>
              <a:rPr lang="en-AU" dirty="0">
                <a:solidFill>
                  <a:srgbClr val="FF0000"/>
                </a:solidFill>
              </a:rPr>
              <a:t>investigation</a:t>
            </a:r>
            <a:r>
              <a:rPr lang="en-AU" dirty="0"/>
              <a:t> of possible </a:t>
            </a:r>
            <a:r>
              <a:rPr lang="en-AU" dirty="0">
                <a:solidFill>
                  <a:srgbClr val="FF0000"/>
                </a:solidFill>
              </a:rPr>
              <a:t>mesenteric ischaemia for this patient</a:t>
            </a:r>
            <a:r>
              <a:rPr lang="en-AU" dirty="0"/>
              <a:t>? State three (3) points in your answer.  (3 marks</a:t>
            </a:r>
            <a:r>
              <a:rPr lang="en-AU" dirty="0" smtClean="0"/>
              <a:t>)</a:t>
            </a:r>
          </a:p>
          <a:p>
            <a:pPr marL="0" lv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373894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Q9d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2924"/>
            <a:ext cx="8229600" cy="4626881"/>
          </a:xfrm>
        </p:spPr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AU" dirty="0" smtClean="0"/>
              <a:t>d. What </a:t>
            </a:r>
            <a:r>
              <a:rPr lang="en-AU" dirty="0"/>
              <a:t>is the value of CT scanning for the investigation of possible mesenteric ischaemia for this patient? State three (3) points in your answer.  (3 marks</a:t>
            </a:r>
            <a:r>
              <a:rPr lang="en-AU" dirty="0" smtClean="0"/>
              <a:t>)</a:t>
            </a:r>
          </a:p>
          <a:p>
            <a:pPr marL="0" lvl="0" indent="0">
              <a:buNone/>
            </a:pPr>
            <a:endParaRPr lang="en-AU" dirty="0"/>
          </a:p>
          <a:p>
            <a:r>
              <a:rPr lang="en-AU" sz="2800" dirty="0"/>
              <a:t>Overall accuracy ~ 75-80%- high </a:t>
            </a:r>
            <a:r>
              <a:rPr lang="en-AU" sz="2800" dirty="0" smtClean="0"/>
              <a:t>specificity </a:t>
            </a:r>
            <a:r>
              <a:rPr lang="en-AU" sz="2000" dirty="0" smtClean="0"/>
              <a:t>(true negative rate/ low false +ve)</a:t>
            </a:r>
            <a:r>
              <a:rPr lang="en-AU" sz="2800" dirty="0" smtClean="0"/>
              <a:t> </a:t>
            </a:r>
            <a:r>
              <a:rPr lang="en-AU" sz="2800" dirty="0"/>
              <a:t>(&gt; 90), lower </a:t>
            </a:r>
            <a:r>
              <a:rPr lang="en-AU" sz="2800" dirty="0" smtClean="0"/>
              <a:t>sensitivity </a:t>
            </a:r>
            <a:r>
              <a:rPr lang="en-AU" sz="2300" i="1" dirty="0" smtClean="0"/>
              <a:t>(true positive rate/ probability of detection) </a:t>
            </a:r>
            <a:r>
              <a:rPr lang="en-AU" sz="2800" dirty="0"/>
              <a:t>(~ 60</a:t>
            </a:r>
            <a:r>
              <a:rPr lang="en-AU" sz="2800" dirty="0" smtClean="0"/>
              <a:t>%)</a:t>
            </a:r>
          </a:p>
          <a:p>
            <a:pPr marL="0" indent="0">
              <a:buNone/>
            </a:pPr>
            <a:endParaRPr lang="en-AU" sz="2800" dirty="0"/>
          </a:p>
          <a:p>
            <a:pPr lvl="0"/>
            <a:r>
              <a:rPr lang="en-AU" sz="2800" dirty="0" smtClean="0"/>
              <a:t>Indicated </a:t>
            </a:r>
            <a:r>
              <a:rPr lang="en-AU" sz="2800" dirty="0"/>
              <a:t>only </a:t>
            </a:r>
            <a:r>
              <a:rPr lang="en-AU" sz="2800" dirty="0" smtClean="0"/>
              <a:t>to:</a:t>
            </a:r>
          </a:p>
          <a:p>
            <a:pPr lvl="1"/>
            <a:r>
              <a:rPr lang="en-AU" sz="2400" dirty="0" smtClean="0"/>
              <a:t> </a:t>
            </a:r>
            <a:r>
              <a:rPr lang="en-AU" sz="2400" dirty="0"/>
              <a:t>ally diagnostic uncertainty in wife/ family/ </a:t>
            </a:r>
            <a:r>
              <a:rPr lang="en-AU" sz="2400" dirty="0" smtClean="0"/>
              <a:t>probably not a Sx candidate / probably will </a:t>
            </a:r>
            <a:r>
              <a:rPr lang="en-AU" sz="2400" dirty="0"/>
              <a:t>not alter </a:t>
            </a:r>
            <a:r>
              <a:rPr lang="en-AU" sz="2400" dirty="0" smtClean="0"/>
              <a:t>management</a:t>
            </a:r>
          </a:p>
          <a:p>
            <a:pPr lvl="1"/>
            <a:r>
              <a:rPr lang="en-AU" sz="2400" dirty="0"/>
              <a:t>p</a:t>
            </a:r>
            <a:r>
              <a:rPr lang="en-AU" sz="2400" dirty="0" smtClean="0"/>
              <a:t>rognostication</a:t>
            </a:r>
            <a:endParaRPr lang="en-AU" sz="2400" dirty="0"/>
          </a:p>
          <a:p>
            <a:pPr marL="0" lvl="0" indent="0">
              <a:buNone/>
            </a:pPr>
            <a:endParaRPr lang="en-AU" sz="2800" dirty="0"/>
          </a:p>
          <a:p>
            <a:pPr lvl="0"/>
            <a:r>
              <a:rPr lang="en-AU" sz="2800" dirty="0"/>
              <a:t>May demonstrate alternative diagnosis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3074" name="Picture 2" descr="https://www.med.uottawa.ca/sim/data/Images/Sen_spe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5006" y="0"/>
            <a:ext cx="2755083" cy="2066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553755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Q9d- problems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AU" sz="2800" dirty="0" smtClean="0"/>
              <a:t>d. What </a:t>
            </a:r>
            <a:r>
              <a:rPr lang="en-AU" sz="2800" dirty="0"/>
              <a:t>is the </a:t>
            </a:r>
            <a:r>
              <a:rPr lang="en-AU" sz="2800" u="sng" dirty="0">
                <a:solidFill>
                  <a:srgbClr val="FF0000"/>
                </a:solidFill>
              </a:rPr>
              <a:t>value</a:t>
            </a:r>
            <a:r>
              <a:rPr lang="en-AU" sz="2800" dirty="0">
                <a:solidFill>
                  <a:srgbClr val="FF0000"/>
                </a:solidFill>
              </a:rPr>
              <a:t> </a:t>
            </a:r>
            <a:r>
              <a:rPr lang="en-AU" sz="2800" dirty="0"/>
              <a:t>of CT scanning for the </a:t>
            </a:r>
            <a:r>
              <a:rPr lang="en-AU" sz="2800" dirty="0">
                <a:solidFill>
                  <a:srgbClr val="FF0000"/>
                </a:solidFill>
              </a:rPr>
              <a:t>investigation</a:t>
            </a:r>
            <a:r>
              <a:rPr lang="en-AU" sz="2800" dirty="0"/>
              <a:t> of possible </a:t>
            </a:r>
            <a:r>
              <a:rPr lang="en-AU" sz="2800" dirty="0">
                <a:solidFill>
                  <a:srgbClr val="FF0000"/>
                </a:solidFill>
              </a:rPr>
              <a:t>mesenteric ischaemia for this patient</a:t>
            </a:r>
            <a:r>
              <a:rPr lang="en-AU" sz="2800" dirty="0"/>
              <a:t>? State three (3) points in your answer.  (3 marks</a:t>
            </a:r>
            <a:r>
              <a:rPr lang="en-AU" sz="2800" dirty="0" smtClean="0"/>
              <a:t>)</a:t>
            </a:r>
          </a:p>
          <a:p>
            <a:pPr marL="0" lvl="0" indent="0">
              <a:buNone/>
            </a:pPr>
            <a:endParaRPr lang="en-AU" sz="2800" dirty="0" smtClean="0"/>
          </a:p>
          <a:p>
            <a:r>
              <a:rPr lang="en-AU" sz="2400" dirty="0"/>
              <a:t>“to </a:t>
            </a:r>
            <a:r>
              <a:rPr lang="en-AU" sz="2400" dirty="0" smtClean="0"/>
              <a:t>confirm </a:t>
            </a:r>
            <a:r>
              <a:rPr lang="en-AU" sz="2400" dirty="0" err="1"/>
              <a:t>D</a:t>
            </a:r>
            <a:r>
              <a:rPr lang="en-AU" sz="2400" dirty="0" err="1" smtClean="0"/>
              <a:t>x</a:t>
            </a:r>
            <a:r>
              <a:rPr lang="en-AU" sz="2400" dirty="0" smtClean="0"/>
              <a:t>”</a:t>
            </a:r>
          </a:p>
          <a:p>
            <a:r>
              <a:rPr lang="en-AU" sz="2400" dirty="0" smtClean="0"/>
              <a:t>Value = the </a:t>
            </a:r>
            <a:r>
              <a:rPr lang="en-AU" sz="2400" dirty="0"/>
              <a:t>importance, worth, or usefulness of </a:t>
            </a:r>
            <a:r>
              <a:rPr lang="en-AU" sz="2400" dirty="0" smtClean="0"/>
              <a:t>something</a:t>
            </a:r>
          </a:p>
          <a:p>
            <a:pPr marL="0" indent="0">
              <a:buNone/>
            </a:pPr>
            <a:r>
              <a:rPr lang="en-AU" sz="2400" dirty="0"/>
              <a:t>	</a:t>
            </a:r>
            <a:r>
              <a:rPr lang="en-AU" sz="2400" dirty="0" smtClean="0"/>
              <a:t>	   ≠ how the test may be detrimental</a:t>
            </a:r>
          </a:p>
          <a:p>
            <a:endParaRPr lang="en-AU" sz="2400" dirty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3500131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Q9e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AU" dirty="0" smtClean="0"/>
              <a:t>e. Other </a:t>
            </a:r>
            <a:r>
              <a:rPr lang="en-AU" dirty="0"/>
              <a:t>than analgesics and </a:t>
            </a:r>
            <a:r>
              <a:rPr lang="en-AU" dirty="0" err="1"/>
              <a:t>antiemetics</a:t>
            </a:r>
            <a:r>
              <a:rPr lang="en-AU" dirty="0"/>
              <a:t>, list two (2) medications that may be useful for symptom control for this patient. (2 marks</a:t>
            </a:r>
            <a:r>
              <a:rPr lang="en-AU" dirty="0" smtClean="0"/>
              <a:t>)</a:t>
            </a:r>
          </a:p>
          <a:p>
            <a:pPr marL="0" lvl="0" indent="0">
              <a:buNone/>
            </a:pPr>
            <a:endParaRPr lang="en-AU" dirty="0"/>
          </a:p>
          <a:p>
            <a:pPr lvl="0"/>
            <a:r>
              <a:rPr lang="en-AU" b="1" dirty="0"/>
              <a:t>Midazolam</a:t>
            </a:r>
            <a:r>
              <a:rPr lang="en-AU" dirty="0"/>
              <a:t> (2.5mg boluses for agitation)</a:t>
            </a:r>
          </a:p>
          <a:p>
            <a:pPr lvl="0"/>
            <a:r>
              <a:rPr lang="en-AU" b="1" dirty="0" err="1"/>
              <a:t>Glycopyrolate</a:t>
            </a:r>
            <a:r>
              <a:rPr lang="en-AU" b="1" dirty="0"/>
              <a:t> </a:t>
            </a:r>
            <a:r>
              <a:rPr lang="en-AU" dirty="0"/>
              <a:t>(0.2- 0.4mg for secretions)</a:t>
            </a:r>
          </a:p>
          <a:p>
            <a:pPr lvl="0"/>
            <a:r>
              <a:rPr lang="en-AU" b="1" dirty="0"/>
              <a:t>Atropine</a:t>
            </a:r>
            <a:r>
              <a:rPr lang="en-AU" dirty="0"/>
              <a:t> (0.3- 0.6 mg for secretions)</a:t>
            </a:r>
          </a:p>
        </p:txBody>
      </p:sp>
    </p:spTree>
    <p:extLst>
      <p:ext uri="{BB962C8B-B14F-4D97-AF65-F5344CB8AC3E}">
        <p14:creationId xmlns:p14="http://schemas.microsoft.com/office/powerpoint/2010/main" val="943143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Cut score 6/9             8/35</a:t>
            </a:r>
            <a:endParaRPr lang="en-AU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9373817"/>
              </p:ext>
            </p:extLst>
          </p:nvPr>
        </p:nvGraphicFramePr>
        <p:xfrm>
          <a:off x="557349" y="1724297"/>
          <a:ext cx="7698377" cy="4632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5259977" y="1637211"/>
            <a:ext cx="104503" cy="499872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851385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Q9e- Problems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AU" dirty="0" smtClean="0"/>
              <a:t>e. Other </a:t>
            </a:r>
            <a:r>
              <a:rPr lang="en-AU" dirty="0"/>
              <a:t>than </a:t>
            </a:r>
            <a:r>
              <a:rPr lang="en-AU" dirty="0">
                <a:solidFill>
                  <a:srgbClr val="FF0000"/>
                </a:solidFill>
              </a:rPr>
              <a:t>analgesics </a:t>
            </a:r>
            <a:r>
              <a:rPr lang="en-AU" dirty="0"/>
              <a:t>and </a:t>
            </a:r>
            <a:r>
              <a:rPr lang="en-AU" dirty="0" err="1">
                <a:solidFill>
                  <a:srgbClr val="FF0000"/>
                </a:solidFill>
              </a:rPr>
              <a:t>antiemetics</a:t>
            </a:r>
            <a:r>
              <a:rPr lang="en-AU" dirty="0"/>
              <a:t>, list two (2) </a:t>
            </a:r>
            <a:r>
              <a:rPr lang="en-AU" dirty="0">
                <a:solidFill>
                  <a:srgbClr val="FF0000"/>
                </a:solidFill>
              </a:rPr>
              <a:t>medications</a:t>
            </a:r>
            <a:r>
              <a:rPr lang="en-AU" dirty="0"/>
              <a:t> that may be useful for symptom control for this patient. (2 marks)</a:t>
            </a:r>
          </a:p>
          <a:p>
            <a:endParaRPr lang="en-AU" dirty="0" smtClean="0"/>
          </a:p>
          <a:p>
            <a:r>
              <a:rPr lang="en-AU" dirty="0" smtClean="0"/>
              <a:t>analgesics or </a:t>
            </a:r>
            <a:r>
              <a:rPr lang="en-AU" dirty="0" err="1" smtClean="0"/>
              <a:t>antiemetics</a:t>
            </a:r>
            <a:endParaRPr lang="en-AU" dirty="0" smtClean="0"/>
          </a:p>
          <a:p>
            <a:r>
              <a:rPr lang="en-AU" dirty="0" smtClean="0"/>
              <a:t>Fluids/ NGT insertion</a:t>
            </a:r>
          </a:p>
          <a:p>
            <a:r>
              <a:rPr lang="en-AU" dirty="0"/>
              <a:t>l</a:t>
            </a:r>
            <a:r>
              <a:rPr lang="en-AU" dirty="0" smtClean="0"/>
              <a:t>ist = “1-3 words”</a:t>
            </a:r>
          </a:p>
          <a:p>
            <a:pPr lvl="1"/>
            <a:r>
              <a:rPr lang="en-AU" dirty="0" smtClean="0"/>
              <a:t> </a:t>
            </a:r>
            <a:r>
              <a:rPr lang="en-AU" dirty="0"/>
              <a:t>d</a:t>
            </a:r>
            <a:r>
              <a:rPr lang="en-AU" dirty="0" smtClean="0"/>
              <a:t>oses &amp; indications no required</a:t>
            </a:r>
          </a:p>
          <a:p>
            <a:endParaRPr lang="en-AU" dirty="0" smtClean="0"/>
          </a:p>
        </p:txBody>
      </p:sp>
    </p:spTree>
    <p:extLst>
      <p:ext uri="{BB962C8B-B14F-4D97-AF65-F5344CB8AC3E}">
        <p14:creationId xmlns:p14="http://schemas.microsoft.com/office/powerpoint/2010/main" val="247411584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Summary- Q2 + </a:t>
            </a:r>
            <a:r>
              <a:rPr lang="en-US" dirty="0"/>
              <a:t>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Ranking:</a:t>
            </a:r>
          </a:p>
          <a:p>
            <a:pPr lvl="1"/>
            <a:r>
              <a:rPr lang="en-US" dirty="0" smtClean="0"/>
              <a:t>Bottom 30%</a:t>
            </a:r>
          </a:p>
          <a:p>
            <a:pPr lvl="1"/>
            <a:r>
              <a:rPr lang="en-US" dirty="0" smtClean="0"/>
              <a:t>Middle 30%</a:t>
            </a:r>
          </a:p>
          <a:p>
            <a:pPr lvl="1"/>
            <a:r>
              <a:rPr lang="en-US" dirty="0" smtClean="0"/>
              <a:t>Top 30%</a:t>
            </a:r>
          </a:p>
          <a:p>
            <a:r>
              <a:rPr lang="en-US" dirty="0" smtClean="0"/>
              <a:t>Practice SAQ to time</a:t>
            </a:r>
          </a:p>
          <a:p>
            <a:r>
              <a:rPr lang="en-US" dirty="0" smtClean="0"/>
              <a:t>Have answers reviewed by a FACEM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0274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the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few weeks- Consolidate</a:t>
            </a:r>
          </a:p>
          <a:p>
            <a:r>
              <a:rPr lang="en-US" dirty="0" smtClean="0"/>
              <a:t>Use your clinical confidence and skills</a:t>
            </a:r>
          </a:p>
          <a:p>
            <a:r>
              <a:rPr lang="en-US" dirty="0" smtClean="0"/>
              <a:t>Think</a:t>
            </a:r>
          </a:p>
          <a:p>
            <a:r>
              <a:rPr lang="en-US" dirty="0" smtClean="0"/>
              <a:t>Focus on each Question:</a:t>
            </a:r>
          </a:p>
          <a:p>
            <a:pPr lvl="1"/>
            <a:r>
              <a:rPr lang="en-US" dirty="0" smtClean="0"/>
              <a:t>don’t get flustered by a bump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51685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500" y="482600"/>
            <a:ext cx="8509000" cy="5892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823378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323098"/>
            <a:ext cx="7346887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32 year old male presented to your emergency department with shortness of breath. He is previously well and has never smoked.</a:t>
            </a:r>
            <a:b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Chest X-ray is taken.</a:t>
            </a:r>
            <a:endParaRPr lang="en-A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6127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Q2a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1323098"/>
            <a:ext cx="7346887" cy="12777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32 year old male presented to your emergency department with </a:t>
            </a:r>
            <a:r>
              <a:rPr lang="en-AU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shortness of breath</a:t>
            </a:r>
            <a: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He is </a:t>
            </a:r>
            <a:r>
              <a:rPr lang="en-AU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previously well</a:t>
            </a:r>
            <a: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has </a:t>
            </a:r>
            <a:r>
              <a:rPr lang="en-AU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never smoked</a:t>
            </a:r>
            <a: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b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/>
            </a:r>
            <a:b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Chest X-ray is taken.</a:t>
            </a:r>
            <a:endParaRPr lang="en-A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2814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70"/>
            <a:ext cx="8229600" cy="6678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Q2a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562607"/>
            <a:ext cx="7346887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32 year old male presented to your emergency department with </a:t>
            </a:r>
            <a:r>
              <a:rPr lang="en-AU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shortness of breath</a:t>
            </a:r>
            <a: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He is </a:t>
            </a:r>
            <a:r>
              <a:rPr lang="en-AU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previously well</a:t>
            </a:r>
            <a: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has </a:t>
            </a:r>
            <a:r>
              <a:rPr lang="en-AU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never smoked</a:t>
            </a:r>
            <a: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b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A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 descr="K:\Emergency\Tom\XR\CXR sarcoid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4" t="215" r="12042" b="-215"/>
          <a:stretch/>
        </p:blipFill>
        <p:spPr bwMode="auto">
          <a:xfrm>
            <a:off x="1638677" y="1230500"/>
            <a:ext cx="6165410" cy="55132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707346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170"/>
            <a:ext cx="8229600" cy="66789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Q2a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457200" y="562607"/>
            <a:ext cx="7346887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 32 year old male presented to your emergency department with </a:t>
            </a:r>
            <a:r>
              <a:rPr lang="en-AU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shortness of breath</a:t>
            </a:r>
            <a: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He is </a:t>
            </a:r>
            <a:r>
              <a:rPr lang="en-AU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previously well</a:t>
            </a:r>
            <a: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and has </a:t>
            </a:r>
            <a:r>
              <a:rPr lang="en-AU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never smoked</a:t>
            </a:r>
            <a: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br>
              <a:rPr lang="en-AU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endParaRPr lang="en-A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Picture 3" descr="K:\Emergency\Tom\XR\CXR sarcoid.jpg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74" t="215" r="12042" b="-215"/>
          <a:stretch/>
        </p:blipFill>
        <p:spPr bwMode="auto">
          <a:xfrm>
            <a:off x="389299" y="1230500"/>
            <a:ext cx="6165410" cy="551324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Rectangle 4"/>
          <p:cNvSpPr/>
          <p:nvPr/>
        </p:nvSpPr>
        <p:spPr>
          <a:xfrm>
            <a:off x="6625627" y="1230500"/>
            <a:ext cx="2356919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600" b="1" dirty="0" smtClean="0"/>
              <a:t>Pulmonary </a:t>
            </a:r>
            <a:r>
              <a:rPr lang="en-AU" sz="1600" b="1" dirty="0"/>
              <a:t>hila are bilaterally </a:t>
            </a:r>
            <a:r>
              <a:rPr lang="en-AU" sz="1600" b="1" dirty="0" smtClean="0"/>
              <a:t>prominent</a:t>
            </a:r>
          </a:p>
          <a:p>
            <a:pPr lvl="0"/>
            <a:endParaRPr lang="en-AU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600" b="1" dirty="0"/>
              <a:t>Thickening of the right </a:t>
            </a:r>
            <a:r>
              <a:rPr lang="en-AU" sz="1600" b="1" dirty="0" err="1"/>
              <a:t>paratracheal</a:t>
            </a:r>
            <a:r>
              <a:rPr lang="en-AU" sz="1600" b="1" dirty="0"/>
              <a:t> </a:t>
            </a:r>
            <a:r>
              <a:rPr lang="en-AU" sz="1600" b="1" dirty="0" smtClean="0"/>
              <a:t>stripe</a:t>
            </a:r>
          </a:p>
          <a:p>
            <a:pPr lvl="0"/>
            <a:endParaRPr lang="en-AU" sz="16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600" b="1" dirty="0"/>
              <a:t>Bilateral ill-defined </a:t>
            </a:r>
            <a:r>
              <a:rPr lang="en-AU" sz="1600" b="1" dirty="0" err="1"/>
              <a:t>parahilar</a:t>
            </a:r>
            <a:r>
              <a:rPr lang="en-AU" sz="1600" b="1" dirty="0"/>
              <a:t> airspace opacity- </a:t>
            </a:r>
            <a:r>
              <a:rPr lang="en-AU" sz="1600" b="1" dirty="0" err="1"/>
              <a:t>esp</a:t>
            </a:r>
            <a:r>
              <a:rPr lang="en-AU" sz="1600" b="1" dirty="0"/>
              <a:t> </a:t>
            </a:r>
            <a:r>
              <a:rPr lang="en-AU" sz="1600" b="1" dirty="0" smtClean="0"/>
              <a:t>“R </a:t>
            </a:r>
            <a:r>
              <a:rPr lang="en-AU" sz="1600" b="1" dirty="0"/>
              <a:t>Upper </a:t>
            </a:r>
            <a:r>
              <a:rPr lang="en-AU" sz="1600" b="1" dirty="0" smtClean="0"/>
              <a:t>lobe” or “</a:t>
            </a:r>
            <a:r>
              <a:rPr lang="en-AU" sz="1600" b="1" dirty="0" err="1" smtClean="0"/>
              <a:t>midzone</a:t>
            </a:r>
            <a:r>
              <a:rPr lang="en-AU" sz="1600" b="1" dirty="0" smtClean="0"/>
              <a:t>”</a:t>
            </a:r>
          </a:p>
          <a:p>
            <a:pPr lvl="0"/>
            <a:endParaRPr lang="en-AU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1600" b="1" dirty="0"/>
              <a:t>Scattered nodular airspace opacities throughout both </a:t>
            </a:r>
            <a:r>
              <a:rPr lang="en-AU" sz="1600" b="1" dirty="0" smtClean="0"/>
              <a:t>lungs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AU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AU" sz="1600" b="1" dirty="0" smtClean="0"/>
              <a:t>(Opacification </a:t>
            </a:r>
            <a:r>
              <a:rPr lang="en-AU" sz="1600" b="1" dirty="0"/>
              <a:t>of the </a:t>
            </a:r>
            <a:r>
              <a:rPr lang="en-AU" sz="1600" b="1" dirty="0" err="1"/>
              <a:t>aortopulmonary</a:t>
            </a:r>
            <a:r>
              <a:rPr lang="en-AU" sz="1600" b="1" dirty="0"/>
              <a:t> </a:t>
            </a:r>
            <a:r>
              <a:rPr lang="en-AU" sz="1600" b="1" dirty="0" smtClean="0"/>
              <a:t>window)</a:t>
            </a:r>
            <a:endParaRPr lang="en-AU" sz="1600" b="1" dirty="0"/>
          </a:p>
          <a:p>
            <a:endParaRPr lang="en-AU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48839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Describing CXR changes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9789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AU" sz="5100" dirty="0"/>
              <a:t>Large opacities can be described as: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●   Diffuse </a:t>
            </a:r>
            <a:r>
              <a:rPr lang="en-AU" dirty="0"/>
              <a:t>homogeneous</a:t>
            </a:r>
          </a:p>
          <a:p>
            <a:pPr marL="0" indent="0">
              <a:buNone/>
            </a:pPr>
            <a:r>
              <a:rPr lang="en-AU" dirty="0" smtClean="0"/>
              <a:t>●   Multifocal </a:t>
            </a:r>
            <a:r>
              <a:rPr lang="en-AU" dirty="0"/>
              <a:t>patchy 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●   Lobar </a:t>
            </a:r>
            <a:r>
              <a:rPr lang="en-AU" dirty="0"/>
              <a:t>without atelectasis</a:t>
            </a:r>
          </a:p>
          <a:p>
            <a:pPr marL="0" indent="0">
              <a:buNone/>
            </a:pPr>
            <a:r>
              <a:rPr lang="en-AU" dirty="0" smtClean="0"/>
              <a:t>●   Lobar </a:t>
            </a:r>
            <a:r>
              <a:rPr lang="en-AU" dirty="0"/>
              <a:t>with atelectasis</a:t>
            </a:r>
          </a:p>
          <a:p>
            <a:pPr marL="0" indent="0">
              <a:buNone/>
            </a:pPr>
            <a:r>
              <a:rPr lang="en-AU" dirty="0" smtClean="0"/>
              <a:t>●   </a:t>
            </a:r>
            <a:r>
              <a:rPr lang="en-AU" dirty="0" err="1" smtClean="0"/>
              <a:t>Perihilar</a:t>
            </a:r>
            <a:endParaRPr lang="en-AU" dirty="0"/>
          </a:p>
          <a:p>
            <a:pPr marL="0" indent="0">
              <a:buNone/>
            </a:pPr>
            <a:r>
              <a:rPr lang="en-AU" dirty="0" smtClean="0"/>
              <a:t>●   Peripheral </a:t>
            </a:r>
          </a:p>
          <a:p>
            <a:pPr marL="0" indent="0">
              <a:buNone/>
            </a:pPr>
            <a:r>
              <a:rPr lang="en-AU" dirty="0" smtClean="0"/>
              <a:t>These </a:t>
            </a:r>
            <a:r>
              <a:rPr lang="en-AU" dirty="0"/>
              <a:t>terms should be used rather than the word "infiltrate," </a:t>
            </a:r>
            <a:endParaRPr lang="en-AU" dirty="0" smtClean="0"/>
          </a:p>
          <a:p>
            <a:pPr marL="0" indent="0">
              <a:buNone/>
            </a:pPr>
            <a:endParaRPr lang="en-AU" b="1" dirty="0"/>
          </a:p>
          <a:p>
            <a:pPr marL="0" indent="0">
              <a:buNone/>
            </a:pPr>
            <a:r>
              <a:rPr lang="en-AU" b="1" dirty="0" smtClean="0"/>
              <a:t>BASIC </a:t>
            </a:r>
            <a:r>
              <a:rPr lang="en-AU" b="1" dirty="0"/>
              <a:t>PATTERNS</a:t>
            </a:r>
            <a:r>
              <a:rPr lang="en-AU" dirty="0"/>
              <a:t> — The main radiological patterns often used to describe diffuse lung disease are as </a:t>
            </a:r>
            <a:r>
              <a:rPr lang="en-AU" dirty="0" smtClean="0"/>
              <a:t>follows:</a:t>
            </a:r>
            <a:endParaRPr lang="en-AU" dirty="0"/>
          </a:p>
          <a:p>
            <a:pPr marL="0" indent="0">
              <a:buNone/>
            </a:pPr>
            <a:r>
              <a:rPr lang="en-AU" dirty="0" smtClean="0"/>
              <a:t>●   Nodular </a:t>
            </a:r>
            <a:r>
              <a:rPr lang="en-AU" dirty="0"/>
              <a:t>(including </a:t>
            </a:r>
            <a:r>
              <a:rPr lang="en-AU" dirty="0" err="1"/>
              <a:t>micronodular</a:t>
            </a:r>
            <a:r>
              <a:rPr lang="en-AU" dirty="0"/>
              <a:t> and </a:t>
            </a:r>
            <a:r>
              <a:rPr lang="en-AU" dirty="0" err="1"/>
              <a:t>miliary</a:t>
            </a:r>
            <a:r>
              <a:rPr lang="en-AU" dirty="0"/>
              <a:t>)</a:t>
            </a:r>
          </a:p>
          <a:p>
            <a:pPr marL="0" indent="0">
              <a:buNone/>
            </a:pPr>
            <a:r>
              <a:rPr lang="en-AU" dirty="0" smtClean="0"/>
              <a:t>●   Reticular </a:t>
            </a:r>
            <a:r>
              <a:rPr lang="en-AU" dirty="0"/>
              <a:t>(fine or ground glass, medium or irregular, coarse or honeycomb) 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●   Linear </a:t>
            </a:r>
            <a:r>
              <a:rPr lang="en-AU" dirty="0"/>
              <a:t>(interlobular septal or </a:t>
            </a:r>
            <a:r>
              <a:rPr lang="en-AU" dirty="0" err="1"/>
              <a:t>Kerley</a:t>
            </a:r>
            <a:r>
              <a:rPr lang="en-AU" dirty="0"/>
              <a:t> lines and </a:t>
            </a:r>
            <a:r>
              <a:rPr lang="en-AU" dirty="0" err="1"/>
              <a:t>intralobular</a:t>
            </a:r>
            <a:r>
              <a:rPr lang="en-AU" dirty="0"/>
              <a:t> septal lines)</a:t>
            </a:r>
          </a:p>
          <a:p>
            <a:pPr marL="0" indent="0">
              <a:buNone/>
            </a:pPr>
            <a:r>
              <a:rPr lang="en-AU" dirty="0" smtClean="0"/>
              <a:t>●   Combined </a:t>
            </a:r>
            <a:r>
              <a:rPr lang="en-AU" dirty="0"/>
              <a:t>reticular and nodular</a:t>
            </a:r>
          </a:p>
          <a:p>
            <a:pPr marL="0" indent="0">
              <a:buNone/>
            </a:pPr>
            <a:r>
              <a:rPr lang="en-AU" dirty="0" smtClean="0"/>
              <a:t>●   Destructive</a:t>
            </a:r>
            <a:endParaRPr lang="en-AU" dirty="0"/>
          </a:p>
          <a:p>
            <a:pPr marL="0" indent="0">
              <a:buNone/>
            </a:pPr>
            <a:r>
              <a:rPr lang="en-AU" dirty="0" smtClean="0"/>
              <a:t>●   Alveolar</a:t>
            </a:r>
            <a:endParaRPr lang="en-AU" dirty="0"/>
          </a:p>
          <a:p>
            <a:pPr marL="0" indent="0">
              <a:buNone/>
            </a:pPr>
            <a:r>
              <a:rPr lang="en-AU" dirty="0" smtClean="0"/>
              <a:t>●   Bronchial</a:t>
            </a:r>
            <a:endParaRPr lang="en-AU" dirty="0"/>
          </a:p>
          <a:p>
            <a:pPr marL="0" indent="0">
              <a:buNone/>
            </a:pPr>
            <a:r>
              <a:rPr lang="en-AU" dirty="0" smtClean="0"/>
              <a:t>●   Vascular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1132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“significant findings” : Problems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“</a:t>
            </a:r>
            <a:r>
              <a:rPr lang="en-AU" dirty="0" err="1" smtClean="0"/>
              <a:t>Hilar</a:t>
            </a:r>
            <a:r>
              <a:rPr lang="en-AU" dirty="0" smtClean="0"/>
              <a:t> changes”- not specific enough</a:t>
            </a:r>
          </a:p>
          <a:p>
            <a:r>
              <a:rPr lang="en-AU" dirty="0" smtClean="0"/>
              <a:t>“</a:t>
            </a:r>
            <a:r>
              <a:rPr lang="en-AU" dirty="0" err="1" smtClean="0"/>
              <a:t>Hilar</a:t>
            </a:r>
            <a:r>
              <a:rPr lang="en-AU" dirty="0" smtClean="0"/>
              <a:t> lymphadenopathy”- an interpretation</a:t>
            </a:r>
          </a:p>
          <a:p>
            <a:r>
              <a:rPr lang="en-AU" dirty="0" smtClean="0"/>
              <a:t>“Bilateral consolidation”- an interpretation “Opacification”</a:t>
            </a:r>
          </a:p>
          <a:p>
            <a:r>
              <a:rPr lang="en-AU" dirty="0"/>
              <a:t>“No pneumothorax”</a:t>
            </a:r>
          </a:p>
          <a:p>
            <a:r>
              <a:rPr lang="en-AU" dirty="0" smtClean="0"/>
              <a:t>“ No CCF”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811867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4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5262</TotalTime>
  <Words>1301</Words>
  <Application>Microsoft Office PowerPoint</Application>
  <PresentationFormat>On-screen Show (4:3)</PresentationFormat>
  <Paragraphs>237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Times New Roman</vt:lpstr>
      <vt:lpstr>Office Theme</vt:lpstr>
      <vt:lpstr>Q2 &amp; Q 9</vt:lpstr>
      <vt:lpstr>PowerPoint Presentation</vt:lpstr>
      <vt:lpstr>Cut score 6/9             8/35</vt:lpstr>
      <vt:lpstr>Q2a</vt:lpstr>
      <vt:lpstr>Q2a</vt:lpstr>
      <vt:lpstr>Q2a</vt:lpstr>
      <vt:lpstr>Q2a</vt:lpstr>
      <vt:lpstr>Describing CXR changes</vt:lpstr>
      <vt:lpstr>“significant findings” : Problems</vt:lpstr>
      <vt:lpstr>Q2b</vt:lpstr>
      <vt:lpstr>Q2b - Problems</vt:lpstr>
      <vt:lpstr>2 c</vt:lpstr>
      <vt:lpstr>2 c</vt:lpstr>
      <vt:lpstr>2 c- Problems</vt:lpstr>
      <vt:lpstr>9 cut 12/18      21/38</vt:lpstr>
      <vt:lpstr>Q9</vt:lpstr>
      <vt:lpstr>PowerPoint Presentation</vt:lpstr>
      <vt:lpstr>Q9 a</vt:lpstr>
      <vt:lpstr>Q9 a</vt:lpstr>
      <vt:lpstr>Q 9 a - Problems</vt:lpstr>
      <vt:lpstr>Q 9 b</vt:lpstr>
      <vt:lpstr>Q 9 b - problems</vt:lpstr>
      <vt:lpstr>Q9 c</vt:lpstr>
      <vt:lpstr>Q9 c</vt:lpstr>
      <vt:lpstr>Q9 c – Problems:</vt:lpstr>
      <vt:lpstr>Q9d </vt:lpstr>
      <vt:lpstr>Q9d </vt:lpstr>
      <vt:lpstr>Q9d- problems </vt:lpstr>
      <vt:lpstr>Q9e</vt:lpstr>
      <vt:lpstr>Q9e- Problems</vt:lpstr>
      <vt:lpstr>Summary- Q2 + 9</vt:lpstr>
      <vt:lpstr>For the exam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Reade</dc:creator>
  <cp:lastModifiedBy>TOM READE</cp:lastModifiedBy>
  <cp:revision>118</cp:revision>
  <dcterms:created xsi:type="dcterms:W3CDTF">2016-06-15T09:45:54Z</dcterms:created>
  <dcterms:modified xsi:type="dcterms:W3CDTF">2018-06-06T07:30:15Z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EED4C975-67EA-45D9-84ED-E74C79FA8573</vt:lpwstr>
  </property>
  <property fmtid="{D5CDD505-2E9C-101B-9397-08002B2CF9AE}" pid="3" name="ArticulatePath">
    <vt:lpwstr>2017-2 MMC Trial Tom Q1 &amp; Q19</vt:lpwstr>
  </property>
</Properties>
</file>