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6" r:id="rId11"/>
    <p:sldId id="267" r:id="rId12"/>
    <p:sldId id="268" r:id="rId13"/>
    <p:sldId id="269" r:id="rId14"/>
    <p:sldId id="26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imoncraig/Library/Containers/com.apple.mail/Data/Library/Mail%20Downloads/A484C5C3-EF01-4EEB-9F75-93C009F12ADC/Marking%20Sheet%20March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Question 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04-A743-AB2F-48E9BE2FF861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D04-A743-AB2F-48E9BE2FF861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04-A743-AB2F-48E9BE2FF861}"/>
              </c:ext>
            </c:extLst>
          </c:dPt>
          <c:val>
            <c:numRef>
              <c:f>Sheet1!$G$1:$G$12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4-A743-AB2F-48E9BE2FF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229926687"/>
        <c:axId val="230451167"/>
      </c:barChart>
      <c:catAx>
        <c:axId val="22992668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451167"/>
        <c:crosses val="autoZero"/>
        <c:auto val="1"/>
        <c:lblAlgn val="ctr"/>
        <c:lblOffset val="100"/>
        <c:noMultiLvlLbl val="0"/>
      </c:catAx>
      <c:valAx>
        <c:axId val="23045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2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A6041-3F27-3F43-9A8D-DC85611DDE40}" type="datetimeFigureOut">
              <a:rPr lang="en-US" smtClean="0"/>
              <a:t>8/28/21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82B9A-5D1C-4A4C-869C-E3C6AA81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2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81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17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3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2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2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20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0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1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71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9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82B9A-5D1C-4A4C-869C-E3C6AA81F4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F2F8-FCA5-6040-B4B4-E70E982B1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B0BF3-CF15-F542-81AE-F8AA6DF6A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1C9D4-1F67-1945-B136-DDE810F7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91EE-73CF-C346-884F-478AB14E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901CE-7AB6-5943-AA79-8D7C80E4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9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FB82-44C2-4B40-8925-EFE610C0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DB5E6-734A-984D-827B-BF3A9CB34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5E9E3-2322-444A-9297-9545099E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7FDE-9E59-5E48-98DB-A530E37A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CEC6-FF09-1440-BC3F-76D82D7A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6D0BF-8E63-C447-9613-46E727687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0D6F4-FEE2-2440-951D-DB68F60DB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17FA-E346-D44F-841B-FDCF0432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E6106-7F4B-E147-A64D-49809A96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F6189-BDC4-F54A-A420-7CB03082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E212-2AC1-E74A-8339-FC607EB1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37471-1F04-B24E-88C5-2535B8B5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EE63-55E9-8D48-B807-CF94A244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69B5C-70C1-C742-A948-041A42AF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B875-7861-444F-AB7A-1C914933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9CD5-11BF-1C4D-B567-37F5E886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25E88-4957-5D44-84AF-05A404F51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57C97-4B02-D149-B26D-33CDF465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AECDE-ECA2-6C4C-B91F-4E47D9FA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B7524-B6CF-1645-BA44-3F793391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8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CF1D-2D61-CE41-92E8-2E99D2BD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E9B8-AABF-DF40-A875-E0B6FD69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D48C7-4194-8944-B36E-AE475A67D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4108F-F138-634F-90FA-A94661B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9BC2F-FE95-4447-9E3D-A0451295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966B1-3B93-634F-BF48-45DA8F33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8338-5EAD-4146-A969-D0FFFD75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18BED-04F4-1D48-83AA-077108D0A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51E31-9027-7846-8295-41071B2A5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77F59-1FE8-5F4D-A8A6-97C1EFDE3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DF525-89B0-0942-80B9-D7DDD6534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C75B7-E465-8545-89D8-5C51756E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9878A-CD57-1C4B-ABA0-B78E69D9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7FD60-C607-A54C-8D6B-DB0EC732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8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0FD9-4454-9F4F-B000-F52B1ECF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DA968-C585-0046-94D0-19E1C48A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FA152-7209-1545-8C78-70344486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9E56E-3496-834C-8E63-ED00EB66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599C7-76A6-2B48-846A-9D983BE9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55F64-5E38-B44E-85A9-515FFCDC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67180-3B09-B342-BD6E-273AFA1D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E301-D7F9-1A4A-9727-71568BA6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D85BA-A4A1-084D-B0BC-B2F95C2A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D502B-2123-5047-A0CB-DC6DC77D9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81982-DAD8-1D40-AC23-0A08E90C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FD3E5-616C-0241-8FC6-E1205EE9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E80D1-0353-0543-9E48-BCEA4A86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2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FA9F-B600-0846-A80A-17A0345A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FEA15-D3F8-2C44-900C-8E9F02285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7DB1C-682F-ED48-A5B6-3EBBD1462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74702-F576-3740-9128-0A0DEFAB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646E0-74C5-C84C-BBC4-108E6F2C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3E2B8-D989-BF4C-A22D-42C6E065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1127C-877D-474E-AFD2-818C0BB6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A236B-2B43-7B4D-9297-6E63236D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4E8B6-26F0-8D41-B607-552513879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D866-17E2-E04E-BC12-8F24E4728C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052D-C88F-3E4C-81A0-11CAD76A1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62E97-49A8-A04E-A9E5-D39D8D3EC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BFE1-47B2-1C48-9967-A7418017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5E18-D02A-A048-A1E3-8D5E712DB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91F81-2317-6344-93F5-5E27E29C4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44915-9118-DC44-8D21-CD5EF0DE7A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301" y="5988264"/>
            <a:ext cx="2343398" cy="6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6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250F-27B8-564F-9504-1152F45B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8EE6-CA18-A549-B6BB-92AD4157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33/43 (77%) passed</a:t>
            </a:r>
          </a:p>
          <a:p>
            <a:endParaRPr lang="en-US" dirty="0"/>
          </a:p>
          <a:p>
            <a:r>
              <a:rPr lang="en-US" dirty="0"/>
              <a:t>Mostly answered well.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778D-DE71-2749-9762-D80B9E33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0DBAA-BABA-624B-95AB-411E1560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 diagnosis</a:t>
            </a:r>
          </a:p>
          <a:p>
            <a:pPr lvl="1"/>
            <a:r>
              <a:rPr lang="en-US" dirty="0"/>
              <a:t>Not epiglottitis</a:t>
            </a:r>
          </a:p>
          <a:p>
            <a:pPr lvl="1"/>
            <a:r>
              <a:rPr lang="en-US" dirty="0"/>
              <a:t>Not croup</a:t>
            </a:r>
          </a:p>
          <a:p>
            <a:pPr lvl="1"/>
            <a:endParaRPr lang="en-US" dirty="0"/>
          </a:p>
          <a:p>
            <a:r>
              <a:rPr lang="en-US" dirty="0"/>
              <a:t>Correct x-ray description</a:t>
            </a:r>
          </a:p>
          <a:p>
            <a:pPr lvl="1"/>
            <a:r>
              <a:rPr lang="en-US" dirty="0"/>
              <a:t>Not thumbprinting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2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FCE9-5D9E-A443-89F7-29D5072A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71E3F-9254-494D-9602-4195CA1D6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child is NOT critically ill</a:t>
            </a:r>
          </a:p>
          <a:p>
            <a:endParaRPr lang="en-US" dirty="0"/>
          </a:p>
          <a:p>
            <a:r>
              <a:rPr lang="en-US" dirty="0"/>
              <a:t>ENT input needed</a:t>
            </a:r>
          </a:p>
          <a:p>
            <a:endParaRPr lang="en-US" dirty="0"/>
          </a:p>
          <a:p>
            <a:r>
              <a:rPr lang="en-US" dirty="0"/>
              <a:t>Antibiotics (ceftriaxone or </a:t>
            </a:r>
            <a:r>
              <a:rPr lang="en-US" dirty="0" err="1"/>
              <a:t>augmentin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If it </a:t>
            </a:r>
            <a:r>
              <a:rPr lang="en-US" u="sng" dirty="0"/>
              <a:t>is</a:t>
            </a:r>
            <a:r>
              <a:rPr lang="en-US" dirty="0"/>
              <a:t> epiglottitis, then don’t stick lines in and potentially upset the child</a:t>
            </a:r>
          </a:p>
        </p:txBody>
      </p:sp>
    </p:spTree>
    <p:extLst>
      <p:ext uri="{BB962C8B-B14F-4D97-AF65-F5344CB8AC3E}">
        <p14:creationId xmlns:p14="http://schemas.microsoft.com/office/powerpoint/2010/main" val="12638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9F7E-7929-0B4A-9B8D-9491DA87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439DF-5EDA-9F41-A3C7-AEBED55DD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leave things blank</a:t>
            </a:r>
          </a:p>
          <a:p>
            <a:endParaRPr lang="en-US" dirty="0"/>
          </a:p>
          <a:p>
            <a:r>
              <a:rPr lang="en-US" dirty="0"/>
              <a:t>Signs of upper airway obstruction</a:t>
            </a:r>
          </a:p>
          <a:p>
            <a:pPr lvl="1"/>
            <a:r>
              <a:rPr lang="en-US" dirty="0"/>
              <a:t>6 marks on offer – make sure you put something down</a:t>
            </a:r>
          </a:p>
        </p:txBody>
      </p:sp>
    </p:spTree>
    <p:extLst>
      <p:ext uri="{BB962C8B-B14F-4D97-AF65-F5344CB8AC3E}">
        <p14:creationId xmlns:p14="http://schemas.microsoft.com/office/powerpoint/2010/main" val="368490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EA1FAD-09D9-5D45-9EA2-65C5415380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407773"/>
          <a:ext cx="10515600" cy="576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036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D055-4D56-754E-97F7-3BEB264D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2654C-96F1-6748-9909-11C63FF65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May the odds ever be in &amp;#39;our&amp;#39; favour | The Lonewolf">
            <a:extLst>
              <a:ext uri="{FF2B5EF4-FFF2-40B4-BE49-F238E27FC236}">
                <a16:creationId xmlns:a16="http://schemas.microsoft.com/office/drawing/2014/main" id="{A6007D36-3304-2541-BA84-A697C0B2A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0"/>
            <a:ext cx="506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8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58CE-874C-8844-9C6C-830EF0BA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E68DC-2C23-9D4F-AAA3-7DED65BA6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 18 month-old boy is brought to the ED with fever and reduced neck movements. Apart from a temperature of 38.3</a:t>
            </a:r>
            <a:r>
              <a:rPr lang="en-AU" baseline="30000" dirty="0"/>
              <a:t>o</a:t>
            </a:r>
            <a:r>
              <a:rPr lang="en-AU" dirty="0"/>
              <a:t>C </a:t>
            </a:r>
            <a:r>
              <a:rPr lang="en-AU" sz="4400" b="1" dirty="0"/>
              <a:t>he looks well and is playing happily in the ED cubicle.</a:t>
            </a:r>
          </a:p>
          <a:p>
            <a:endParaRPr lang="en-AU" b="1" dirty="0"/>
          </a:p>
          <a:p>
            <a:r>
              <a:rPr lang="en-AU" dirty="0"/>
              <a:t>On examination, he is reluctant to move his head to the left.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5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225C-3232-1845-9291-96739DA4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1BCC0E-3E65-B04C-8078-2C8BEC073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2795" y="0"/>
            <a:ext cx="7426410" cy="68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7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DA8E-A7FB-874C-920E-6070DA1A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676E-7CEA-2949-8BE8-BFDA565DF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i="1" dirty="0"/>
              <a:t>Q1: What is the most likely diagnosis? (1 mark)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Retropharyngeal abscess</a:t>
            </a:r>
          </a:p>
          <a:p>
            <a:pPr marL="0" indent="0">
              <a:buNone/>
            </a:pPr>
            <a:r>
              <a:rPr lang="en-AU" dirty="0"/>
              <a:t> </a:t>
            </a:r>
          </a:p>
          <a:p>
            <a:r>
              <a:rPr lang="en-AU" b="1" dirty="0"/>
              <a:t>Q2: What is the justification for your conclusion (x-ray findings to support this diagnosis) (1 mark)</a:t>
            </a:r>
            <a:r>
              <a:rPr lang="en-AU" dirty="0"/>
              <a:t> 	</a:t>
            </a:r>
          </a:p>
          <a:p>
            <a:pPr marL="0" indent="0">
              <a:buNone/>
            </a:pPr>
            <a:r>
              <a:rPr lang="en-AU" dirty="0"/>
              <a:t>	Large retropharyngeal swelling (&gt;1 vertebral body width)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0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608D0C-8247-414B-8E6F-328ABEAF5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807" b="832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169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CB-1B66-8E4F-AE1C-7E3F4529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Epiglottitis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DE161C-C9A2-DC4C-B672-E90FEE1D9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7113" y="1825625"/>
            <a:ext cx="5747575" cy="48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225C-3232-1845-9291-96739DA4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1BCC0E-3E65-B04C-8078-2C8BEC073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2795" y="0"/>
            <a:ext cx="7426410" cy="68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475A-5AF8-0E44-8BAE-8890064D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E4EC5-E73B-534A-8E2E-7A6AE296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Q3: List four (4) appropriate management steps (4 marks)</a:t>
            </a:r>
            <a:endParaRPr lang="en-AU" dirty="0"/>
          </a:p>
          <a:p>
            <a:pPr marL="3657600" lvl="8" indent="0">
              <a:buNone/>
            </a:pPr>
            <a:r>
              <a:rPr lang="en-AU" dirty="0"/>
              <a:t> </a:t>
            </a:r>
          </a:p>
          <a:p>
            <a:pPr marL="457200" lvl="1" indent="0">
              <a:buNone/>
            </a:pPr>
            <a:r>
              <a:rPr lang="en-AU" dirty="0"/>
              <a:t>IV access </a:t>
            </a:r>
          </a:p>
          <a:p>
            <a:pPr marL="457200" lvl="1" indent="0">
              <a:buNone/>
            </a:pPr>
            <a:r>
              <a:rPr lang="en-AU" dirty="0"/>
              <a:t>Avoid upsetting child</a:t>
            </a:r>
          </a:p>
          <a:p>
            <a:pPr marL="457200" lvl="1" indent="0">
              <a:buNone/>
            </a:pPr>
            <a:r>
              <a:rPr lang="en-AU" dirty="0">
                <a:highlight>
                  <a:srgbClr val="FFFF00"/>
                </a:highlight>
              </a:rPr>
              <a:t>IV antibiotics (IV </a:t>
            </a:r>
            <a:r>
              <a:rPr lang="en-AU" dirty="0" err="1">
                <a:highlight>
                  <a:srgbClr val="FFFF00"/>
                </a:highlight>
              </a:rPr>
              <a:t>augmentin</a:t>
            </a:r>
            <a:r>
              <a:rPr lang="en-AU" dirty="0">
                <a:highlight>
                  <a:srgbClr val="FFFF00"/>
                </a:highlight>
              </a:rPr>
              <a:t> or IV ceftriaxone) </a:t>
            </a:r>
          </a:p>
          <a:p>
            <a:pPr marL="457200" lvl="1" indent="0">
              <a:buNone/>
            </a:pPr>
            <a:r>
              <a:rPr lang="en-AU" dirty="0"/>
              <a:t>IV steroids (dexamethasone 0.15-0.6 mg/kg)</a:t>
            </a:r>
          </a:p>
          <a:p>
            <a:pPr marL="457200" lvl="1" indent="0">
              <a:buNone/>
            </a:pPr>
            <a:r>
              <a:rPr lang="en-AU" dirty="0">
                <a:highlight>
                  <a:srgbClr val="FFFF00"/>
                </a:highlight>
              </a:rPr>
              <a:t>Admit (under </a:t>
            </a:r>
            <a:r>
              <a:rPr lang="en-AU" dirty="0" err="1">
                <a:highlight>
                  <a:srgbClr val="FFFF00"/>
                </a:highlight>
              </a:rPr>
              <a:t>paeds</a:t>
            </a:r>
            <a:r>
              <a:rPr lang="en-AU" dirty="0">
                <a:highlight>
                  <a:srgbClr val="FFFF00"/>
                </a:highlight>
              </a:rPr>
              <a:t> / ENT)</a:t>
            </a:r>
          </a:p>
          <a:p>
            <a:pPr marL="457200" lvl="1" indent="0">
              <a:buNone/>
            </a:pPr>
            <a:r>
              <a:rPr lang="en-AU" dirty="0"/>
              <a:t>Analgesia (with appropriate doses for full mark)</a:t>
            </a:r>
          </a:p>
          <a:p>
            <a:pPr marL="457200" lvl="1" indent="0">
              <a:buNone/>
            </a:pPr>
            <a:r>
              <a:rPr lang="en-AU" dirty="0"/>
              <a:t>ENT consultation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6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25B6-81A1-294B-A1A4-AB28940B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E275-B171-8B40-99A1-90543A188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Q4: List six (6) signs would indicate worsening airway obstruction in this child? (6 marks)</a:t>
            </a:r>
            <a:r>
              <a:rPr lang="en-AU" dirty="0"/>
              <a:t> </a:t>
            </a:r>
          </a:p>
          <a:p>
            <a:pPr marL="457200" lvl="1" indent="0">
              <a:buNone/>
            </a:pPr>
            <a:endParaRPr lang="en-AU" sz="1100" dirty="0"/>
          </a:p>
          <a:p>
            <a:pPr marL="457200" lvl="1" indent="0">
              <a:buNone/>
            </a:pPr>
            <a:r>
              <a:rPr lang="en-AU" dirty="0"/>
              <a:t>Cough</a:t>
            </a:r>
          </a:p>
          <a:p>
            <a:pPr marL="457200" lvl="1" indent="0">
              <a:buNone/>
            </a:pPr>
            <a:r>
              <a:rPr lang="en-AU" dirty="0"/>
              <a:t>Stridor</a:t>
            </a:r>
          </a:p>
          <a:p>
            <a:pPr marL="457200" lvl="1" indent="0">
              <a:buNone/>
            </a:pPr>
            <a:r>
              <a:rPr lang="en-AU" dirty="0"/>
              <a:t>Reduced activity</a:t>
            </a:r>
          </a:p>
          <a:p>
            <a:pPr marL="457200" lvl="1" indent="0">
              <a:buNone/>
            </a:pPr>
            <a:r>
              <a:rPr lang="en-AU" dirty="0"/>
              <a:t>Hypoxia</a:t>
            </a:r>
          </a:p>
          <a:p>
            <a:pPr marL="457200" lvl="1" indent="0">
              <a:buNone/>
            </a:pPr>
            <a:r>
              <a:rPr lang="en-AU" dirty="0"/>
              <a:t>Agitation</a:t>
            </a:r>
          </a:p>
          <a:p>
            <a:pPr marL="457200" lvl="1" indent="0">
              <a:buNone/>
            </a:pPr>
            <a:r>
              <a:rPr lang="en-AU" dirty="0"/>
              <a:t>Use of accessory muscles (retraction / recession)</a:t>
            </a:r>
          </a:p>
          <a:p>
            <a:pPr marL="457200" lvl="1" indent="0">
              <a:buNone/>
            </a:pPr>
            <a:r>
              <a:rPr lang="en-AU" dirty="0"/>
              <a:t>Drooling / inability to swallow</a:t>
            </a:r>
          </a:p>
          <a:p>
            <a:pPr marL="457200" lvl="1" indent="0">
              <a:buNone/>
            </a:pPr>
            <a:r>
              <a:rPr lang="en-AU" dirty="0"/>
              <a:t>Change in voice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9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299</Words>
  <Application>Microsoft Macintosh PowerPoint</Application>
  <PresentationFormat>Widescreen</PresentationFormat>
  <Paragraphs>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Question 20</vt:lpstr>
      <vt:lpstr>PowerPoint Presentation</vt:lpstr>
      <vt:lpstr>PowerPoint Presentation</vt:lpstr>
      <vt:lpstr>Questions</vt:lpstr>
      <vt:lpstr>PowerPoint Presentation</vt:lpstr>
      <vt:lpstr>Epiglottitis</vt:lpstr>
      <vt:lpstr>PowerPoint Presentation</vt:lpstr>
      <vt:lpstr>Questions</vt:lpstr>
      <vt:lpstr>PowerPoint Presentation</vt:lpstr>
      <vt:lpstr>Results</vt:lpstr>
      <vt:lpstr>Ways to improve</vt:lpstr>
      <vt:lpstr>Ways to improve</vt:lpstr>
      <vt:lpstr>Ways to improve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Craig</dc:creator>
  <cp:lastModifiedBy>Simon Craig</cp:lastModifiedBy>
  <cp:revision>2</cp:revision>
  <dcterms:created xsi:type="dcterms:W3CDTF">2021-08-28T10:27:29Z</dcterms:created>
  <dcterms:modified xsi:type="dcterms:W3CDTF">2021-08-28T14:15:39Z</dcterms:modified>
</cp:coreProperties>
</file>