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364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061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008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10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30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330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0554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167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3678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944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73038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E705B-A890-464C-8BF5-37D4053E60E4}" type="datetimeFigureOut">
              <a:rPr lang="en-AU" smtClean="0"/>
              <a:t>2/03/2020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0C542-CCA1-4881-A813-982AEA4FBEE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384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rtlungcirc.org/article/S1443-9506(18)31777-3/fulltext" TargetMode="External"/><Relationship Id="rId2" Type="http://schemas.openxmlformats.org/officeDocument/2006/relationships/hyperlink" Target="https://www.heartfoundation.org.au/for-professionals/clinical-information/heart-failure-professional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Question 2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JC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46542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What is the definition of heart failure according to the National Heart Foundation 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AU" dirty="0" smtClean="0"/>
              <a:t>Dunn : Inability </a:t>
            </a:r>
            <a:r>
              <a:rPr lang="en-AU" dirty="0"/>
              <a:t>of the heart to pump sufficiently to provide the full metabolic demands of the </a:t>
            </a:r>
            <a:r>
              <a:rPr lang="en-AU" dirty="0" smtClean="0"/>
              <a:t>tissues</a:t>
            </a:r>
          </a:p>
          <a:p>
            <a:endParaRPr lang="en-AU" dirty="0"/>
          </a:p>
          <a:p>
            <a:r>
              <a:rPr lang="en-AU" dirty="0" smtClean="0"/>
              <a:t>Heart failure is a complex clinical syndrome with typical symptoms and signs that generally occur on exertion, but can also occur at rest (particularly when recumbent). It is secondary to an </a:t>
            </a:r>
            <a:r>
              <a:rPr lang="en-AU" b="1" u="sng" dirty="0" smtClean="0"/>
              <a:t>abnormality of cardiac structure or function that impairs the ability of the heart to fill with blood</a:t>
            </a:r>
            <a:r>
              <a:rPr lang="en-AU" dirty="0" smtClean="0"/>
              <a:t> at normal pressure or eject blood sufficient </a:t>
            </a:r>
            <a:r>
              <a:rPr lang="en-AU" b="1" u="sng" dirty="0" smtClean="0"/>
              <a:t>to fulfil the needs of the metabolising organs</a:t>
            </a:r>
            <a:endParaRPr lang="en-AU" b="1" u="sng" dirty="0"/>
          </a:p>
        </p:txBody>
      </p:sp>
    </p:spTree>
    <p:extLst>
      <p:ext uri="{BB962C8B-B14F-4D97-AF65-F5344CB8AC3E}">
        <p14:creationId xmlns:p14="http://schemas.microsoft.com/office/powerpoint/2010/main" val="219629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>
                <a:hlinkClick r:id="rId2"/>
              </a:rPr>
              <a:t>https://www.heartfoundation.org.au/for-professionals/clinical-information/heart-failure-professionals</a:t>
            </a:r>
            <a:endParaRPr lang="en-AU" dirty="0" smtClean="0"/>
          </a:p>
          <a:p>
            <a:endParaRPr lang="en-AU" dirty="0"/>
          </a:p>
          <a:p>
            <a:r>
              <a:rPr lang="en-AU" dirty="0" smtClean="0">
                <a:hlinkClick r:id="rId3"/>
              </a:rPr>
              <a:t>https://www.heartlungcirc.org/article/S1443-9506(18)31777-3/fulltext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237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Answer (2 marks)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Abnormality or inability of cardiac structure/function</a:t>
            </a:r>
          </a:p>
          <a:p>
            <a:r>
              <a:rPr lang="en-AU" dirty="0" smtClean="0"/>
              <a:t>Fulfil needs of metabolising organs</a:t>
            </a:r>
          </a:p>
          <a:p>
            <a:endParaRPr lang="en-AU" dirty="0"/>
          </a:p>
          <a:p>
            <a:endParaRPr lang="en-AU" dirty="0" smtClean="0"/>
          </a:p>
          <a:p>
            <a:r>
              <a:rPr lang="en-AU" dirty="0" smtClean="0"/>
              <a:t>Needs 2 for 2 marks</a:t>
            </a:r>
          </a:p>
          <a:p>
            <a:r>
              <a:rPr lang="en-AU" dirty="0" smtClean="0"/>
              <a:t>Otherwise get paid 0.5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856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Not looking for historical features</a:t>
            </a:r>
          </a:p>
          <a:p>
            <a:r>
              <a:rPr lang="en-AU" dirty="0" smtClean="0"/>
              <a:t>Not looking for NYHA</a:t>
            </a:r>
          </a:p>
          <a:p>
            <a:r>
              <a:rPr lang="en-AU" dirty="0" smtClean="0"/>
              <a:t>Some didn’t answer </a:t>
            </a:r>
            <a:r>
              <a:rPr lang="en-AU" dirty="0" smtClean="0">
                <a:sym typeface="Wingdings" pitchFamily="2" charset="2"/>
              </a:rPr>
              <a:t></a:t>
            </a:r>
          </a:p>
          <a:p>
            <a:pPr marL="0" indent="0">
              <a:buNone/>
            </a:pPr>
            <a:endParaRPr lang="en-AU" dirty="0" smtClean="0">
              <a:sym typeface="Wingdings" pitchFamily="2" charset="2"/>
            </a:endParaRPr>
          </a:p>
          <a:p>
            <a:r>
              <a:rPr lang="en-AU" dirty="0" smtClean="0">
                <a:sym typeface="Wingdings" pitchFamily="2" charset="2"/>
              </a:rPr>
              <a:t>Yes this is a FACEM exam ; however our understanding of heart failure needs to be as well (if not better) than our physician colleagues.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3304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State 3 lab investigations in the ED and justifications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BNP – NOT as a baseline / to compare / prognosticate..… also NOT to differentiate</a:t>
            </a:r>
          </a:p>
          <a:p>
            <a:pPr marL="0" indent="0">
              <a:buNone/>
            </a:pPr>
            <a:endParaRPr lang="en-AU" dirty="0" smtClean="0"/>
          </a:p>
          <a:p>
            <a:endParaRPr lang="en-AU" dirty="0"/>
          </a:p>
          <a:p>
            <a:r>
              <a:rPr lang="en-AU" dirty="0" smtClean="0"/>
              <a:t>U+Es – Renal failure as an exacerbation of heart failure- NOT “assessment of renal function”</a:t>
            </a:r>
          </a:p>
          <a:p>
            <a:r>
              <a:rPr lang="en-AU" dirty="0" smtClean="0"/>
              <a:t>- if you used U+Es to justify mx (sodium/diuresis </a:t>
            </a:r>
            <a:r>
              <a:rPr lang="en-AU" dirty="0" err="1" smtClean="0"/>
              <a:t>etc</a:t>
            </a:r>
            <a:r>
              <a:rPr lang="en-AU" dirty="0" smtClean="0"/>
              <a:t>) – accepted answer too</a:t>
            </a:r>
          </a:p>
          <a:p>
            <a:endParaRPr lang="en-AU" dirty="0"/>
          </a:p>
          <a:p>
            <a:r>
              <a:rPr lang="en-AU" dirty="0" smtClean="0"/>
              <a:t>Troponin – allude to </a:t>
            </a:r>
            <a:r>
              <a:rPr lang="en-AU" dirty="0" err="1" smtClean="0"/>
              <a:t>ischaemia</a:t>
            </a:r>
            <a:r>
              <a:rPr lang="en-AU" dirty="0" smtClean="0"/>
              <a:t> as a precipitant or </a:t>
            </a:r>
            <a:r>
              <a:rPr lang="en-AU" dirty="0" err="1" smtClean="0"/>
              <a:t>smtg</a:t>
            </a:r>
            <a:r>
              <a:rPr lang="en-AU" dirty="0" smtClean="0"/>
              <a:t> to that effect</a:t>
            </a:r>
          </a:p>
          <a:p>
            <a:endParaRPr lang="en-AU" dirty="0"/>
          </a:p>
          <a:p>
            <a:r>
              <a:rPr lang="en-AU" dirty="0" smtClean="0"/>
              <a:t>FBC/</a:t>
            </a:r>
            <a:r>
              <a:rPr lang="en-AU" dirty="0" err="1" smtClean="0"/>
              <a:t>Hb</a:t>
            </a:r>
            <a:r>
              <a:rPr lang="en-AU" dirty="0" smtClean="0"/>
              <a:t>  - anaemia is a precipitant or contributory </a:t>
            </a:r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451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LFT – cardiac cirrhosis / alcoholic hepatitis as a precipitant</a:t>
            </a:r>
          </a:p>
          <a:p>
            <a:endParaRPr lang="en-AU" dirty="0"/>
          </a:p>
          <a:p>
            <a:r>
              <a:rPr lang="en-AU" dirty="0" smtClean="0"/>
              <a:t>TFTs – justification appropriately</a:t>
            </a:r>
          </a:p>
          <a:p>
            <a:endParaRPr lang="en-AU" dirty="0"/>
          </a:p>
          <a:p>
            <a:r>
              <a:rPr lang="en-AU" dirty="0" smtClean="0"/>
              <a:t>VBG/ABG – good justification re : ventilation / acid-base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1305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2 pros and cons of doing a bedside US on the patient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 smtClean="0"/>
              <a:t>Pros</a:t>
            </a:r>
          </a:p>
          <a:p>
            <a:pPr marL="0" indent="0">
              <a:buNone/>
            </a:pPr>
            <a:r>
              <a:rPr lang="en-AU" dirty="0" smtClean="0"/>
              <a:t>-Identification of occult/hidden/different pathology i.e. pericardial effusion / consolidation</a:t>
            </a:r>
          </a:p>
          <a:p>
            <a:pPr marL="0" indent="0">
              <a:buNone/>
            </a:pPr>
            <a:r>
              <a:rPr lang="en-AU" dirty="0" smtClean="0"/>
              <a:t>- Identification of RV failure / wall motion abnormality</a:t>
            </a:r>
          </a:p>
          <a:p>
            <a:pPr marL="0" indent="0">
              <a:buNone/>
            </a:pPr>
            <a:r>
              <a:rPr lang="en-AU" dirty="0" smtClean="0"/>
              <a:t>-Emphasis on education and reinforcement for trainee</a:t>
            </a:r>
          </a:p>
          <a:p>
            <a:pPr marL="0" indent="0">
              <a:buNone/>
            </a:pPr>
            <a:r>
              <a:rPr lang="en-AU" dirty="0" smtClean="0"/>
              <a:t>- Delineate complexity of pleural effusion ? </a:t>
            </a:r>
            <a:r>
              <a:rPr lang="en-AU" dirty="0" err="1" smtClean="0"/>
              <a:t>Loculated</a:t>
            </a:r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552937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AU" dirty="0" smtClean="0"/>
              <a:t>False positives may result in delay/unnecessary Ix</a:t>
            </a:r>
          </a:p>
          <a:p>
            <a:r>
              <a:rPr lang="en-AU" dirty="0" smtClean="0"/>
              <a:t>Resource utilisation remark (trainee/time)</a:t>
            </a:r>
          </a:p>
          <a:p>
            <a:r>
              <a:rPr lang="en-AU" dirty="0" smtClean="0"/>
              <a:t>Specific views may be challenging</a:t>
            </a:r>
          </a:p>
          <a:p>
            <a:r>
              <a:rPr lang="en-AU" dirty="0" smtClean="0"/>
              <a:t>May not change ED management – stable HF patient</a:t>
            </a:r>
          </a:p>
          <a:p>
            <a:endParaRPr lang="en-AU" dirty="0"/>
          </a:p>
          <a:p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Answers like :</a:t>
            </a:r>
          </a:p>
          <a:p>
            <a:pPr marL="0" indent="0">
              <a:buNone/>
            </a:pPr>
            <a:r>
              <a:rPr lang="en-AU" dirty="0" smtClean="0"/>
              <a:t>No ionising radiation – probably not appropriate for this question</a:t>
            </a:r>
          </a:p>
          <a:p>
            <a:pPr marL="0" indent="0">
              <a:buNone/>
            </a:pPr>
            <a:r>
              <a:rPr lang="en-AU" dirty="0" smtClean="0"/>
              <a:t>Body habitus – is not an accepted answer</a:t>
            </a:r>
          </a:p>
          <a:p>
            <a:pPr marL="0" indent="0">
              <a:buNone/>
            </a:pPr>
            <a:r>
              <a:rPr lang="en-AU" dirty="0" smtClean="0"/>
              <a:t>Operator dependence – needs to be explained 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1790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381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Question 2</vt:lpstr>
      <vt:lpstr>What is the definition of heart failure according to the National Heart Foundation ?</vt:lpstr>
      <vt:lpstr>PowerPoint Presentation</vt:lpstr>
      <vt:lpstr>Answer (2 marks)</vt:lpstr>
      <vt:lpstr>PowerPoint Presentation</vt:lpstr>
      <vt:lpstr>State 3 lab investigations in the ED and justifications</vt:lpstr>
      <vt:lpstr>PowerPoint Presentation</vt:lpstr>
      <vt:lpstr>2 pros and cons of doing a bedside US on the patient</vt:lpstr>
      <vt:lpstr>Cons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2</dc:title>
  <dc:creator>Yap Sook Ling</dc:creator>
  <cp:lastModifiedBy>Yap Sook Ling</cp:lastModifiedBy>
  <cp:revision>4</cp:revision>
  <dcterms:created xsi:type="dcterms:W3CDTF">2020-03-01T14:44:10Z</dcterms:created>
  <dcterms:modified xsi:type="dcterms:W3CDTF">2020-03-02T02:07:54Z</dcterms:modified>
</cp:coreProperties>
</file>