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</a:lstStyle>
          <a:p>
            <a:pPr/>
            <a:r>
              <a:t>Click to edit Master subtitle style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93" name="Shape 9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94" name="Shape 9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</a:lstStyle>
          <a:p>
            <a:pPr/>
            <a:r>
              <a:t>Click to edit Master text styles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9" name="Shape 39"/>
          <p:cNvSpPr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48" name="Shape 48"/>
          <p:cNvSpPr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</a:lstStyle>
          <a:p>
            <a:pPr/>
            <a:r>
              <a:t>Click to edit Master text styles</a:t>
            </a:r>
          </a:p>
        </p:txBody>
      </p:sp>
      <p:sp>
        <p:nvSpPr>
          <p:cNvPr id="49" name="Shape 49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hape 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4" name="Shape 74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hape 7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83" name="Shape 83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</a:lstStyle>
          <a:p>
            <a:pPr/>
            <a:r>
              <a:t>Click to edit Master text styles</a:t>
            </a:r>
          </a:p>
        </p:txBody>
      </p:sp>
      <p:sp>
        <p:nvSpPr>
          <p:cNvPr id="85" name="Shape 8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Q1 </a:t>
            </a:r>
          </a:p>
        </p:txBody>
      </p:sp>
      <p:sp>
        <p:nvSpPr>
          <p:cNvPr id="113" name="Shape 113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ii   Av    3.2/ 5</a:t>
            </a:r>
          </a:p>
        </p:txBody>
      </p:sp>
      <p:sp>
        <p:nvSpPr>
          <p:cNvPr id="140" name="Shape 140"/>
          <p:cNvSpPr/>
          <p:nvPr>
            <p:ph type="body" sz="half" idx="1"/>
          </p:nvPr>
        </p:nvSpPr>
        <p:spPr>
          <a:xfrm>
            <a:off x="4394200" y="1290638"/>
            <a:ext cx="4521200" cy="45259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500"/>
              </a:spcBef>
              <a:buSzTx/>
              <a:buNone/>
              <a:defRPr sz="2400"/>
            </a:pPr>
            <a:r>
              <a:t>Good:</a:t>
            </a:r>
          </a:p>
          <a:p>
            <a:pPr>
              <a:spcBef>
                <a:spcPts val="500"/>
              </a:spcBef>
              <a:defRPr sz="2400"/>
            </a:pPr>
            <a:r>
              <a:t>Pneumonia with septic shock/ severe pneumonia</a:t>
            </a:r>
          </a:p>
          <a:p>
            <a:pPr>
              <a:spcBef>
                <a:spcPts val="500"/>
              </a:spcBef>
              <a:defRPr sz="2400"/>
            </a:pPr>
            <a:r>
              <a:t>Pericarditis with pericardial effusion + cardiac tamponade</a:t>
            </a:r>
          </a:p>
          <a:p>
            <a:pPr>
              <a:spcBef>
                <a:spcPts val="500"/>
              </a:spcBef>
              <a:defRPr sz="2400"/>
            </a:pPr>
            <a:r>
              <a:t>Tension PTX</a:t>
            </a:r>
          </a:p>
          <a:p>
            <a:pPr>
              <a:spcBef>
                <a:spcPts val="500"/>
              </a:spcBef>
              <a:defRPr sz="2400"/>
            </a:pPr>
            <a:r>
              <a:t>Massive PE</a:t>
            </a:r>
          </a:p>
          <a:p>
            <a:pPr>
              <a:spcBef>
                <a:spcPts val="500"/>
              </a:spcBef>
              <a:defRPr sz="2400"/>
            </a:pPr>
            <a:r>
              <a:t>Inf lat STEMI</a:t>
            </a:r>
          </a:p>
        </p:txBody>
      </p:sp>
      <p:sp>
        <p:nvSpPr>
          <p:cNvPr id="141" name="Shape 141"/>
          <p:cNvSpPr/>
          <p:nvPr/>
        </p:nvSpPr>
        <p:spPr>
          <a:xfrm>
            <a:off x="457200" y="3170236"/>
            <a:ext cx="3556000" cy="2123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>
                <a:solidFill>
                  <a:srgbClr val="FF0000"/>
                </a:solidFill>
              </a:defRPr>
            </a:pPr>
            <a:r>
              <a:t>85/50 </a:t>
            </a:r>
            <a:r>
              <a:rPr sz="1800">
                <a:solidFill>
                  <a:srgbClr val="3366FF"/>
                </a:solidFill>
              </a:rPr>
              <a:t>(was 100/60)</a:t>
            </a:r>
          </a:p>
          <a:p>
            <a:pPr>
              <a:defRPr sz="2800">
                <a:solidFill>
                  <a:srgbClr val="FF0000"/>
                </a:solidFill>
              </a:defRPr>
            </a:pPr>
            <a:r>
              <a:t>HR</a:t>
            </a:r>
            <a:r>
              <a:rPr>
                <a:solidFill>
                  <a:srgbClr val="000000"/>
                </a:solidFill>
              </a:rPr>
              <a:t> </a:t>
            </a:r>
            <a:r>
              <a:t>110</a:t>
            </a:r>
            <a:r>
              <a:rPr>
                <a:solidFill>
                  <a:srgbClr val="000000"/>
                </a:solidFill>
              </a:rPr>
              <a:t> </a:t>
            </a:r>
            <a:r>
              <a:rPr sz="1800">
                <a:solidFill>
                  <a:srgbClr val="3366FF"/>
                </a:solidFill>
              </a:rPr>
              <a:t>(was 60)</a:t>
            </a:r>
            <a:endParaRPr sz="1800">
              <a:solidFill>
                <a:srgbClr val="3366FF"/>
              </a:solidFill>
            </a:endParaRPr>
          </a:p>
          <a:p>
            <a:pPr>
              <a:defRPr sz="2800">
                <a:solidFill>
                  <a:srgbClr val="FF0000"/>
                </a:solidFill>
              </a:defRPr>
            </a:pPr>
            <a:r>
              <a:t>same rhythm</a:t>
            </a:r>
          </a:p>
          <a:p>
            <a:pPr>
              <a:defRPr sz="2800">
                <a:solidFill>
                  <a:srgbClr val="FF0000"/>
                </a:solidFill>
              </a:defRPr>
            </a:pPr>
            <a:r>
              <a:t>increasingly dyspnoeic</a:t>
            </a:r>
          </a:p>
        </p:txBody>
      </p:sp>
      <p:sp>
        <p:nvSpPr>
          <p:cNvPr id="142" name="Shape 142"/>
          <p:cNvSpPr/>
          <p:nvPr/>
        </p:nvSpPr>
        <p:spPr>
          <a:xfrm>
            <a:off x="203200" y="1143000"/>
            <a:ext cx="7683500" cy="2052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342900" indent="-342900">
              <a:lnSpc>
                <a:spcPct val="70000"/>
              </a:lnSpc>
              <a:spcBef>
                <a:spcPts val="600"/>
              </a:spcBef>
              <a:buSzPct val="100000"/>
              <a:buFont typeface="Arial"/>
              <a:buChar char="•"/>
              <a:defRPr sz="2800">
                <a:solidFill>
                  <a:srgbClr val="FF0000"/>
                </a:solidFill>
              </a:defRPr>
            </a:pPr>
            <a:r>
              <a:t>31</a:t>
            </a:r>
            <a:r>
              <a:rPr>
                <a:solidFill>
                  <a:srgbClr val="000000"/>
                </a:solidFill>
              </a:rPr>
              <a:t> </a:t>
            </a:r>
            <a:r>
              <a:t>M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buSzPct val="100000"/>
              <a:buFont typeface="Arial"/>
              <a:buChar char="•"/>
              <a:defRPr sz="2800">
                <a:solidFill>
                  <a:srgbClr val="FF0000"/>
                </a:solidFill>
              </a:defRPr>
            </a:pPr>
            <a:r>
              <a:t>6 hours</a:t>
            </a:r>
            <a:r>
              <a:rPr>
                <a:solidFill>
                  <a:srgbClr val="000000"/>
                </a:solidFill>
              </a:rPr>
              <a:t> </a:t>
            </a:r>
            <a:endParaRPr sz="3200"/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buSzPct val="100000"/>
              <a:buFont typeface="Arial"/>
              <a:buChar char="•"/>
              <a:defRPr sz="2800">
                <a:solidFill>
                  <a:srgbClr val="FF0000"/>
                </a:solidFill>
              </a:defRPr>
            </a:pPr>
            <a:r>
              <a:t>severe central chest pain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buSzPct val="100000"/>
              <a:buFont typeface="Arial"/>
              <a:buChar char="•"/>
              <a:defRPr sz="2800">
                <a:solidFill>
                  <a:srgbClr val="FF0000"/>
                </a:solidFill>
              </a:defRPr>
            </a:pPr>
            <a:r>
              <a:t>flu-like illness </a:t>
            </a:r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ii</a:t>
            </a:r>
          </a:p>
        </p:txBody>
      </p:sp>
      <p:sp>
        <p:nvSpPr>
          <p:cNvPr id="145" name="Shape 145"/>
          <p:cNvSpPr/>
          <p:nvPr/>
        </p:nvSpPr>
        <p:spPr>
          <a:xfrm>
            <a:off x="5105400" y="1587500"/>
            <a:ext cx="3810000" cy="416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Bad:</a:t>
            </a:r>
          </a:p>
          <a:p>
            <a:pPr marL="342900" indent="-342900">
              <a:buSzPct val="100000"/>
              <a:buFont typeface="Arial"/>
              <a:buChar char="•"/>
              <a:defRPr sz="2400"/>
            </a:pPr>
            <a:r>
              <a:t>Pneumonia</a:t>
            </a:r>
          </a:p>
          <a:p>
            <a:pPr marL="342900" indent="-342900">
              <a:buSzPct val="100000"/>
              <a:buFont typeface="Arial"/>
              <a:buChar char="•"/>
              <a:defRPr sz="2400"/>
            </a:pPr>
          </a:p>
          <a:p>
            <a:pPr>
              <a:defRPr sz="2400"/>
            </a:pPr>
          </a:p>
          <a:p>
            <a:pPr marL="342900" indent="-342900">
              <a:buSzPct val="100000"/>
              <a:buFont typeface="Arial"/>
              <a:buChar char="•"/>
              <a:defRPr sz="2400"/>
            </a:pPr>
            <a:r>
              <a:t>Pericarditis</a:t>
            </a:r>
          </a:p>
          <a:p>
            <a:pPr marL="342900" indent="-342900">
              <a:buSzPct val="100000"/>
              <a:buFont typeface="Arial"/>
              <a:buChar char="•"/>
              <a:defRPr sz="2400"/>
            </a:pPr>
            <a:r>
              <a:t>PTX</a:t>
            </a:r>
          </a:p>
          <a:p>
            <a:pPr marL="342900" indent="-342900">
              <a:buSzPct val="100000"/>
              <a:buFont typeface="Arial"/>
              <a:buChar char="•"/>
              <a:defRPr sz="2400"/>
            </a:pPr>
            <a:r>
              <a:t>PE</a:t>
            </a:r>
          </a:p>
          <a:p>
            <a:pPr marL="342900" indent="-342900">
              <a:buSzPct val="100000"/>
              <a:buFont typeface="Arial"/>
              <a:buChar char="•"/>
              <a:defRPr sz="2400"/>
            </a:pPr>
            <a:r>
              <a:t>Too general:</a:t>
            </a:r>
          </a:p>
          <a:p>
            <a:pPr lvl="1" marL="800100" indent="-342900">
              <a:buSzPct val="100000"/>
              <a:buFont typeface="Courier New"/>
              <a:buChar char="o"/>
              <a:defRPr sz="2000"/>
            </a:pPr>
            <a:r>
              <a:t>Acute coronary syndrome</a:t>
            </a:r>
          </a:p>
          <a:p>
            <a:pPr lvl="1" marL="800100" indent="-342900">
              <a:buSzPct val="100000"/>
              <a:buFont typeface="Courier New"/>
              <a:buChar char="o"/>
              <a:defRPr sz="2000"/>
            </a:pPr>
            <a:r>
              <a:t>Cardiogenic shock</a:t>
            </a:r>
          </a:p>
          <a:p>
            <a:pPr marL="342900" indent="-342900">
              <a:buSzPct val="100000"/>
              <a:buFont typeface="Arial"/>
              <a:buChar char="•"/>
              <a:defRPr sz="2400"/>
            </a:pPr>
            <a:r>
              <a:t>Not “likely”</a:t>
            </a:r>
          </a:p>
          <a:p>
            <a:pPr lvl="1" marL="800100" indent="-342900">
              <a:buSzPct val="100000"/>
              <a:buFont typeface="Courier New"/>
              <a:buChar char="o"/>
              <a:defRPr sz="2000"/>
            </a:pPr>
            <a:r>
              <a:t>Aortic dissection</a:t>
            </a:r>
          </a:p>
        </p:txBody>
      </p:sp>
      <p:sp>
        <p:nvSpPr>
          <p:cNvPr id="146" name="Shape 146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7" name="Shape 147"/>
          <p:cNvSpPr/>
          <p:nvPr/>
        </p:nvSpPr>
        <p:spPr>
          <a:xfrm>
            <a:off x="457200" y="4169150"/>
            <a:ext cx="4330700" cy="197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3200">
                <a:solidFill>
                  <a:srgbClr val="FF0000"/>
                </a:solidFill>
              </a:defRPr>
            </a:pPr>
            <a:r>
              <a:t>85/50 </a:t>
            </a:r>
            <a:r>
              <a:rPr>
                <a:solidFill>
                  <a:srgbClr val="3366FF"/>
                </a:solidFill>
              </a:rPr>
              <a:t>(was 100/60)</a:t>
            </a:r>
          </a:p>
          <a:p>
            <a:pPr>
              <a:defRPr sz="3200">
                <a:solidFill>
                  <a:srgbClr val="FF0000"/>
                </a:solidFill>
              </a:defRPr>
            </a:pPr>
            <a:r>
              <a:t>HR</a:t>
            </a:r>
            <a:r>
              <a:rPr>
                <a:solidFill>
                  <a:srgbClr val="000000"/>
                </a:solidFill>
              </a:rPr>
              <a:t> </a:t>
            </a:r>
            <a:r>
              <a:t>110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3366FF"/>
                </a:solidFill>
              </a:rPr>
              <a:t>(was 60)</a:t>
            </a:r>
            <a:endParaRPr>
              <a:solidFill>
                <a:srgbClr val="3366FF"/>
              </a:solidFill>
            </a:endParaRPr>
          </a:p>
          <a:p>
            <a:pPr>
              <a:defRPr sz="3200">
                <a:solidFill>
                  <a:srgbClr val="FF0000"/>
                </a:solidFill>
              </a:defRPr>
            </a:pPr>
            <a:r>
              <a:t>same rhythm</a:t>
            </a:r>
          </a:p>
          <a:p>
            <a:pPr>
              <a:defRPr sz="3200">
                <a:solidFill>
                  <a:srgbClr val="FF0000"/>
                </a:solidFill>
              </a:defRPr>
            </a:pPr>
            <a:r>
              <a:t>increasingly dyspnoeic</a:t>
            </a:r>
          </a:p>
        </p:txBody>
      </p:sp>
      <p:sp>
        <p:nvSpPr>
          <p:cNvPr id="148" name="Shape 148"/>
          <p:cNvSpPr/>
          <p:nvPr/>
        </p:nvSpPr>
        <p:spPr>
          <a:xfrm>
            <a:off x="533400" y="1730810"/>
            <a:ext cx="4572000" cy="2440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3200">
                <a:solidFill>
                  <a:srgbClr val="FF0000"/>
                </a:solidFill>
              </a:defRPr>
            </a:pPr>
            <a:r>
              <a:t>31</a:t>
            </a:r>
            <a:r>
              <a:rPr>
                <a:solidFill>
                  <a:srgbClr val="000000"/>
                </a:solidFill>
              </a:rPr>
              <a:t> </a:t>
            </a:r>
            <a:r>
              <a:t>M</a:t>
            </a:r>
          </a:p>
          <a:p>
            <a:pPr>
              <a:defRPr sz="3200">
                <a:solidFill>
                  <a:srgbClr val="FF0000"/>
                </a:solidFill>
              </a:defRPr>
            </a:pPr>
            <a:r>
              <a:t>6 hours</a:t>
            </a:r>
            <a:r>
              <a:rPr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  <a:p>
            <a:pPr>
              <a:defRPr sz="3200">
                <a:solidFill>
                  <a:srgbClr val="FF0000"/>
                </a:solidFill>
              </a:defRPr>
            </a:pPr>
            <a:r>
              <a:t>severe central chest pain</a:t>
            </a:r>
          </a:p>
          <a:p>
            <a:pPr>
              <a:defRPr sz="3200">
                <a:solidFill>
                  <a:srgbClr val="FF0000"/>
                </a:solidFill>
              </a:defRPr>
            </a:pPr>
            <a:r>
              <a:t>flu-like illness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Boom!</a:t>
            </a:r>
          </a:p>
        </p:txBody>
      </p:sp>
      <p:pic>
        <p:nvPicPr>
          <p:cNvPr id="151" name="image1.jpg" descr="SBH-18316061612390.jpg"/>
          <p:cNvPicPr>
            <a:picLocks noChangeAspect="1"/>
          </p:cNvPicPr>
          <p:nvPr/>
        </p:nvPicPr>
        <p:blipFill>
          <a:blip r:embed="rId2">
            <a:extLst/>
          </a:blip>
          <a:srcRect l="0" t="51852" r="0" b="0"/>
          <a:stretch>
            <a:fillRect/>
          </a:stretch>
        </p:blipFill>
        <p:spPr>
          <a:xfrm>
            <a:off x="358293" y="1219199"/>
            <a:ext cx="8430108" cy="574095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type="title"/>
          </p:nvPr>
        </p:nvSpPr>
        <p:spPr>
          <a:xfrm>
            <a:off x="152400" y="274638"/>
            <a:ext cx="8813800" cy="1143001"/>
          </a:xfrm>
          <a:prstGeom prst="rect">
            <a:avLst/>
          </a:prstGeom>
        </p:spPr>
        <p:txBody>
          <a:bodyPr/>
          <a:lstStyle/>
          <a:p>
            <a:pPr defTabSz="452627">
              <a:defRPr sz="2376"/>
            </a:pPr>
            <a:r>
              <a:t>iii</a:t>
            </a:r>
            <a:br/>
            <a:r>
              <a:t>List five (5) key uses for bedside ultrasound in this patient. </a:t>
            </a:r>
            <a:br/>
            <a:r>
              <a:t>Av 4.3/ 5</a:t>
            </a:r>
          </a:p>
        </p:txBody>
      </p:sp>
      <p:sp>
        <p:nvSpPr>
          <p:cNvPr id="154" name="Shape 154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</a:p>
          <a:p>
            <a:pPr marL="0" indent="0">
              <a:buSzTx/>
              <a:buNone/>
            </a:pPr>
            <a:r>
              <a:t>Silly:</a:t>
            </a:r>
          </a:p>
          <a:p>
            <a:pPr/>
            <a:r>
              <a:t>Leaving out lines- peripheral, central</a:t>
            </a:r>
          </a:p>
          <a:p>
            <a:pPr/>
            <a:r>
              <a:t>4 cardiac points- assess LV, RV, LA, RA</a:t>
            </a:r>
          </a:p>
          <a:p>
            <a:pPr/>
            <a:r>
              <a:t>List any application of US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Irrelevant:</a:t>
            </a:r>
          </a:p>
          <a:p>
            <a:pPr lvl="2" marL="1143000" indent="-228600">
              <a:spcBef>
                <a:spcPts val="500"/>
              </a:spcBef>
              <a:defRPr sz="2400"/>
            </a:pPr>
            <a:r>
              <a:t>AAA rupture</a:t>
            </a:r>
          </a:p>
          <a:p>
            <a:pPr lvl="2" marL="1143000" indent="-228600">
              <a:spcBef>
                <a:spcPts val="500"/>
              </a:spcBef>
              <a:defRPr sz="2400"/>
            </a:pPr>
            <a:r>
              <a:t>Free abdominal fluid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5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iv   Av 7.3/ 10</a:t>
            </a:r>
          </a:p>
        </p:txBody>
      </p:sp>
      <p:sp>
        <p:nvSpPr>
          <p:cNvPr id="157" name="Shape 157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defTabSz="448055">
              <a:lnSpc>
                <a:spcPct val="90000"/>
              </a:lnSpc>
              <a:buSzTx/>
              <a:buNone/>
              <a:defRPr sz="3136"/>
            </a:pPr>
            <a:r>
              <a:t>His haemodynamic state continues to </a:t>
            </a:r>
            <a:r>
              <a:rPr>
                <a:solidFill>
                  <a:srgbClr val="FF0000"/>
                </a:solidFill>
              </a:rPr>
              <a:t>deteriorate rapidly</a:t>
            </a:r>
            <a:r>
              <a:t>. </a:t>
            </a:r>
            <a:r>
              <a:rPr>
                <a:solidFill>
                  <a:srgbClr val="FF0000"/>
                </a:solidFill>
              </a:rPr>
              <a:t>Prior to any treatment</a:t>
            </a:r>
            <a:r>
              <a:t>, his blood pressure falls to </a:t>
            </a:r>
            <a:r>
              <a:rPr>
                <a:solidFill>
                  <a:srgbClr val="FF0000"/>
                </a:solidFill>
              </a:rPr>
              <a:t>60/50 </a:t>
            </a:r>
            <a:r>
              <a:t>and his heart rate increases to </a:t>
            </a:r>
            <a:r>
              <a:rPr>
                <a:solidFill>
                  <a:srgbClr val="FF0000"/>
                </a:solidFill>
              </a:rPr>
              <a:t>160</a:t>
            </a:r>
            <a:r>
              <a:t> (same rhythm pattern as shown in the ECG on page 1 of the props booklet).</a:t>
            </a:r>
          </a:p>
          <a:p>
            <a:pPr marL="0" indent="0" defTabSz="448055">
              <a:lnSpc>
                <a:spcPct val="90000"/>
              </a:lnSpc>
              <a:buSzTx/>
              <a:buNone/>
              <a:defRPr sz="3136"/>
            </a:pPr>
          </a:p>
          <a:p>
            <a:pPr marL="0" indent="0" defTabSz="448055">
              <a:lnSpc>
                <a:spcPct val="90000"/>
              </a:lnSpc>
              <a:buSzTx/>
              <a:buNone/>
              <a:defRPr sz="3136"/>
            </a:pPr>
            <a:r>
              <a:t>iv. List five (5) treatment options to improve his </a:t>
            </a:r>
            <a:r>
              <a:rPr>
                <a:solidFill>
                  <a:srgbClr val="FF0000"/>
                </a:solidFill>
              </a:rPr>
              <a:t>haemodynamics</a:t>
            </a:r>
            <a:r>
              <a:t>. List one (1) relevant detail for each of your choices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type="title"/>
          </p:nvPr>
        </p:nvSpPr>
        <p:spPr>
          <a:xfrm>
            <a:off x="457200" y="274638"/>
            <a:ext cx="8229600" cy="627063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/>
            <a:r>
              <a:t>iv</a:t>
            </a:r>
          </a:p>
        </p:txBody>
      </p:sp>
      <p:sp>
        <p:nvSpPr>
          <p:cNvPr id="160" name="Shape 160"/>
          <p:cNvSpPr/>
          <p:nvPr>
            <p:ph type="body" idx="1"/>
          </p:nvPr>
        </p:nvSpPr>
        <p:spPr>
          <a:xfrm>
            <a:off x="457200" y="965200"/>
            <a:ext cx="8229600" cy="53340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“Improve his haemodynamics”</a:t>
            </a:r>
          </a:p>
          <a:p>
            <a:pPr marL="0" indent="0">
              <a:buSzTx/>
              <a:buNone/>
            </a:pPr>
            <a:r>
              <a:t>“relevant detail”</a:t>
            </a:r>
          </a:p>
          <a:p>
            <a:pPr marL="0" indent="0">
              <a:buSzTx/>
              <a:buNone/>
            </a:pPr>
            <a:r>
              <a:t>Picture yourself in Resus</a:t>
            </a:r>
          </a:p>
          <a:p>
            <a:pPr marL="0" indent="0">
              <a:buSzTx/>
              <a:buNone/>
            </a:pPr>
            <a:r>
              <a:t>Good</a:t>
            </a:r>
          </a:p>
          <a:p>
            <a:pPr/>
            <a:r>
              <a:t>Fluids – qualify amount and why</a:t>
            </a:r>
          </a:p>
          <a:p>
            <a:pPr/>
            <a:r>
              <a:t>Adr if LV Fx poor</a:t>
            </a:r>
          </a:p>
          <a:p>
            <a:pPr/>
            <a:r>
              <a:t>NA if septic shock</a:t>
            </a:r>
          </a:p>
          <a:p>
            <a:pPr/>
            <a:r>
              <a:t>Use your Dx in iii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60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type="title"/>
          </p:nvPr>
        </p:nvSpPr>
        <p:spPr>
          <a:xfrm>
            <a:off x="457200" y="274638"/>
            <a:ext cx="8229600" cy="627063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/>
            <a:r>
              <a:t>iv</a:t>
            </a:r>
          </a:p>
        </p:txBody>
      </p:sp>
      <p:sp>
        <p:nvSpPr>
          <p:cNvPr id="163" name="Shape 163"/>
          <p:cNvSpPr/>
          <p:nvPr>
            <p:ph type="body" idx="1"/>
          </p:nvPr>
        </p:nvSpPr>
        <p:spPr>
          <a:xfrm>
            <a:off x="457200" y="965200"/>
            <a:ext cx="8229600" cy="53340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</a:p>
          <a:p>
            <a:pPr marL="0" indent="0">
              <a:buSzTx/>
              <a:buNone/>
            </a:pPr>
            <a:r>
              <a:t>Bad</a:t>
            </a:r>
          </a:p>
          <a:p>
            <a:pPr>
              <a:defRPr>
                <a:solidFill>
                  <a:srgbClr val="FF0000"/>
                </a:solidFill>
              </a:defRPr>
            </a:pPr>
            <a:r>
              <a:t>Spaces!!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Not using your own DDx in part ii</a:t>
            </a:r>
          </a:p>
          <a:p>
            <a:pPr lvl="2" marL="1143000" indent="-228600">
              <a:spcBef>
                <a:spcPts val="500"/>
              </a:spcBef>
              <a:defRPr sz="2400"/>
            </a:pPr>
            <a:r>
              <a:t>Eg- Abs for sepsis, Pericardiocentesis for Tamponade, Thrombolysis if massive PE, PCI for STEMI</a:t>
            </a:r>
          </a:p>
          <a:p>
            <a:pPr/>
            <a:r>
              <a:t>20 ml/kg fluids</a:t>
            </a:r>
          </a:p>
          <a:p>
            <a:pPr/>
            <a:r>
              <a:t>Oxygen</a:t>
            </a:r>
          </a:p>
          <a:p>
            <a:pPr/>
            <a:r>
              <a:t>Fluids + 4 different inotropes unqualified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63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Boom!</a:t>
            </a:r>
          </a:p>
        </p:txBody>
      </p:sp>
      <p:pic>
        <p:nvPicPr>
          <p:cNvPr id="166" name="image2.jpg" descr="SBH-18316061612440.jpg"/>
          <p:cNvPicPr>
            <a:picLocks noChangeAspect="1"/>
          </p:cNvPicPr>
          <p:nvPr/>
        </p:nvPicPr>
        <p:blipFill>
          <a:blip r:embed="rId2">
            <a:extLst/>
          </a:blip>
          <a:srcRect l="0" t="17223" r="0" b="0"/>
          <a:stretch>
            <a:fillRect/>
          </a:stretch>
        </p:blipFill>
        <p:spPr>
          <a:xfrm>
            <a:off x="1880946" y="122238"/>
            <a:ext cx="5167554" cy="605020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type="title"/>
          </p:nvPr>
        </p:nvSpPr>
        <p:spPr>
          <a:xfrm>
            <a:off x="457200" y="2357438"/>
            <a:ext cx="8229600" cy="1143001"/>
          </a:xfrm>
          <a:prstGeom prst="rect">
            <a:avLst/>
          </a:prstGeom>
        </p:spPr>
        <p:txBody>
          <a:bodyPr/>
          <a:lstStyle/>
          <a:p>
            <a:pPr algn="l" defTabSz="278892">
              <a:defRPr sz="2379"/>
            </a:pPr>
            <a:r>
              <a:t>No clinical gaps</a:t>
            </a:r>
            <a:br/>
            <a:r>
              <a:t>Attention to detail</a:t>
            </a:r>
            <a:br/>
            <a:r>
              <a:t>Think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Silly things</a:t>
            </a:r>
          </a:p>
        </p:txBody>
      </p:sp>
      <p:sp>
        <p:nvSpPr>
          <p:cNvPr id="118" name="Shape 118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Adding extra eg “list 5” and 8 given</a:t>
            </a:r>
          </a:p>
          <a:p>
            <a:pPr/>
            <a:r>
              <a:t>Give 1 detail – 5 given</a:t>
            </a:r>
          </a:p>
          <a:p>
            <a:pPr/>
            <a:r>
              <a:t>Comments back to the examiner: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“depends on the problem!”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Q1</a:t>
            </a:r>
          </a:p>
        </p:txBody>
      </p:sp>
      <p:sp>
        <p:nvSpPr>
          <p:cNvPr id="121" name="Shape 121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Tough ECG</a:t>
            </a:r>
          </a:p>
          <a:p>
            <a:pPr marL="0" indent="0">
              <a:buSzTx/>
              <a:buNone/>
            </a:pPr>
            <a:r>
              <a:t>….so take your time</a:t>
            </a:r>
          </a:p>
          <a:p>
            <a:pPr marL="0" indent="0">
              <a:buSzTx/>
              <a:buNone/>
            </a:pPr>
          </a:p>
          <a:p>
            <a:pPr/>
            <a:r>
              <a:t>Core clinical questions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US role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Unstable patient treatment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type="ctrTitle"/>
          </p:nvPr>
        </p:nvSpPr>
        <p:spPr>
          <a:xfrm>
            <a:off x="685800" y="250825"/>
            <a:ext cx="7772400" cy="866775"/>
          </a:xfrm>
          <a:prstGeom prst="rect">
            <a:avLst/>
          </a:prstGeom>
        </p:spPr>
        <p:txBody>
          <a:bodyPr/>
          <a:lstStyle/>
          <a:p>
            <a:pPr/>
            <a:r>
              <a:t>Q1</a:t>
            </a:r>
          </a:p>
        </p:txBody>
      </p:sp>
      <p:sp>
        <p:nvSpPr>
          <p:cNvPr id="124" name="Shape 124"/>
          <p:cNvSpPr/>
          <p:nvPr>
            <p:ph type="subTitle" idx="1"/>
          </p:nvPr>
        </p:nvSpPr>
        <p:spPr>
          <a:xfrm>
            <a:off x="774700" y="1168400"/>
            <a:ext cx="7683500" cy="4800600"/>
          </a:xfrm>
          <a:prstGeom prst="rect">
            <a:avLst/>
          </a:prstGeom>
        </p:spPr>
        <p:txBody>
          <a:bodyPr/>
          <a:lstStyle/>
          <a:p>
            <a:pPr algn="l">
              <a:defRPr>
                <a:solidFill>
                  <a:srgbClr val="000000"/>
                </a:solidFill>
              </a:defRPr>
            </a:pPr>
            <a:r>
              <a:t>You are a consultant in a </a:t>
            </a:r>
            <a:r>
              <a:rPr>
                <a:solidFill>
                  <a:srgbClr val="FF0000"/>
                </a:solidFill>
              </a:rPr>
              <a:t>tertiary</a:t>
            </a:r>
            <a:r>
              <a:t> emergency department. A </a:t>
            </a:r>
            <a:r>
              <a:rPr>
                <a:solidFill>
                  <a:srgbClr val="FF0000"/>
                </a:solidFill>
              </a:rPr>
              <a:t>31</a:t>
            </a:r>
            <a:r>
              <a:t> year old </a:t>
            </a:r>
            <a:r>
              <a:rPr>
                <a:solidFill>
                  <a:srgbClr val="FF0000"/>
                </a:solidFill>
              </a:rPr>
              <a:t>man</a:t>
            </a:r>
            <a:r>
              <a:t> presents with </a:t>
            </a:r>
            <a:r>
              <a:rPr>
                <a:solidFill>
                  <a:srgbClr val="FF0000"/>
                </a:solidFill>
              </a:rPr>
              <a:t>6 hours</a:t>
            </a:r>
            <a:r>
              <a:t> of </a:t>
            </a:r>
            <a:r>
              <a:rPr>
                <a:solidFill>
                  <a:srgbClr val="FF0000"/>
                </a:solidFill>
              </a:rPr>
              <a:t>severe central chest pain</a:t>
            </a:r>
            <a:r>
              <a:t>, on the background of a </a:t>
            </a:r>
            <a:r>
              <a:rPr>
                <a:solidFill>
                  <a:srgbClr val="FF0000"/>
                </a:solidFill>
              </a:rPr>
              <a:t>flu-like illness </a:t>
            </a:r>
            <a:r>
              <a:t>over the last week. </a:t>
            </a:r>
          </a:p>
          <a:p>
            <a:pPr algn="l">
              <a:defRPr>
                <a:solidFill>
                  <a:srgbClr val="000000"/>
                </a:solidFill>
              </a:defRPr>
            </a:pPr>
            <a:r>
              <a:t>Vital signs at presentation: </a:t>
            </a:r>
          </a:p>
          <a:p>
            <a:pPr algn="l">
              <a:defRPr>
                <a:solidFill>
                  <a:srgbClr val="000000"/>
                </a:solidFill>
              </a:defRPr>
            </a:pPr>
            <a:r>
              <a:t>BP 	100/60 mmHg</a:t>
            </a:r>
            <a:r>
              <a:t>              </a:t>
            </a:r>
            <a:r>
              <a:t>RR 	</a:t>
            </a:r>
            <a:r>
              <a:rPr>
                <a:solidFill>
                  <a:srgbClr val="FF0000"/>
                </a:solidFill>
              </a:rPr>
              <a:t>35</a:t>
            </a:r>
            <a:r>
              <a:t>/min</a:t>
            </a:r>
          </a:p>
          <a:p>
            <a:pPr algn="l">
              <a:defRPr>
                <a:solidFill>
                  <a:srgbClr val="000000"/>
                </a:solidFill>
              </a:defRPr>
            </a:pPr>
            <a:r>
              <a:t>O2 Saturation 	</a:t>
            </a:r>
            <a:r>
              <a:rPr>
                <a:solidFill>
                  <a:srgbClr val="FF0000"/>
                </a:solidFill>
              </a:rPr>
              <a:t>93</a:t>
            </a:r>
            <a:r>
              <a:t>% on room air              Temperature 	37.5</a:t>
            </a:r>
            <a:r>
              <a:t>°C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ctrTitle"/>
          </p:nvPr>
        </p:nvSpPr>
        <p:spPr>
          <a:xfrm>
            <a:off x="685800" y="250825"/>
            <a:ext cx="7772400" cy="866775"/>
          </a:xfrm>
          <a:prstGeom prst="rect">
            <a:avLst/>
          </a:prstGeom>
        </p:spPr>
        <p:txBody>
          <a:bodyPr/>
          <a:lstStyle/>
          <a:p>
            <a:pPr/>
            <a:r>
              <a:t>Q1</a:t>
            </a:r>
          </a:p>
        </p:txBody>
      </p:sp>
      <p:sp>
        <p:nvSpPr>
          <p:cNvPr id="127" name="Shape 127"/>
          <p:cNvSpPr/>
          <p:nvPr>
            <p:ph type="subTitle" idx="1"/>
          </p:nvPr>
        </p:nvSpPr>
        <p:spPr>
          <a:xfrm>
            <a:off x="774700" y="1168400"/>
            <a:ext cx="7683500" cy="4800600"/>
          </a:xfrm>
          <a:prstGeom prst="rect">
            <a:avLst/>
          </a:prstGeom>
        </p:spPr>
        <p:txBody>
          <a:bodyPr/>
          <a:lstStyle/>
          <a:p>
            <a:pPr algn="l">
              <a:defRPr>
                <a:solidFill>
                  <a:srgbClr val="FF0000"/>
                </a:solidFill>
              </a:defRPr>
            </a:pPr>
            <a:r>
              <a:t>Tertiary ED</a:t>
            </a:r>
            <a:endParaRPr>
              <a:solidFill>
                <a:srgbClr val="000000"/>
              </a:solidFill>
            </a:endParaRPr>
          </a:p>
          <a:p>
            <a:pPr algn="l">
              <a:defRPr>
                <a:solidFill>
                  <a:srgbClr val="FF0000"/>
                </a:solidFill>
              </a:defRPr>
            </a:pPr>
            <a:r>
              <a:t>31</a:t>
            </a:r>
            <a:r>
              <a:rPr>
                <a:solidFill>
                  <a:srgbClr val="000000"/>
                </a:solidFill>
              </a:rPr>
              <a:t> </a:t>
            </a:r>
            <a:r>
              <a:t>man</a:t>
            </a:r>
            <a:endParaRPr>
              <a:solidFill>
                <a:srgbClr val="000000"/>
              </a:solidFill>
            </a:endParaRPr>
          </a:p>
          <a:p>
            <a:pPr algn="l">
              <a:defRPr>
                <a:solidFill>
                  <a:srgbClr val="FF0000"/>
                </a:solidFill>
              </a:defRPr>
            </a:pPr>
            <a:r>
              <a:t>6 hours</a:t>
            </a:r>
            <a:r>
              <a:rPr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  <a:p>
            <a:pPr algn="l">
              <a:defRPr>
                <a:solidFill>
                  <a:srgbClr val="FF0000"/>
                </a:solidFill>
              </a:defRPr>
            </a:pPr>
            <a:r>
              <a:t>severe central chest pain</a:t>
            </a:r>
            <a:endParaRPr>
              <a:solidFill>
                <a:srgbClr val="000000"/>
              </a:solidFill>
            </a:endParaRPr>
          </a:p>
          <a:p>
            <a:pPr algn="l">
              <a:defRPr>
                <a:solidFill>
                  <a:srgbClr val="FF0000"/>
                </a:solidFill>
              </a:defRPr>
            </a:pPr>
            <a:r>
              <a:t>flu-like illness </a:t>
            </a:r>
          </a:p>
          <a:p>
            <a:pPr algn="l">
              <a:defRPr>
                <a:solidFill>
                  <a:srgbClr val="FF0000"/>
                </a:solidFill>
              </a:defRPr>
            </a:pPr>
            <a:r>
              <a:t>RR 	35/min</a:t>
            </a:r>
          </a:p>
          <a:p>
            <a:pPr algn="l">
              <a:defRPr>
                <a:solidFill>
                  <a:srgbClr val="FF0000"/>
                </a:solidFill>
              </a:defRPr>
            </a:pPr>
            <a:r>
              <a:t>O2 Sat 	93% on room air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16052">
              <a:defRPr sz="3549"/>
            </a:pPr>
            <a:br/>
            <a:r>
              <a:t>i ECG  Av: 1.3/ 3</a:t>
            </a:r>
          </a:p>
        </p:txBody>
      </p:sp>
      <p:sp>
        <p:nvSpPr>
          <p:cNvPr id="130" name="Shape 130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Good:</a:t>
            </a:r>
          </a:p>
          <a:p>
            <a:pPr/>
            <a:r>
              <a:t>Defining the leads with ST change</a:t>
            </a:r>
          </a:p>
          <a:p>
            <a:pPr/>
            <a:r>
              <a:t>Defining the degree of ST change ie 1mm</a:t>
            </a:r>
          </a:p>
          <a:p>
            <a:pPr/>
          </a:p>
          <a:p>
            <a:pPr marL="0" indent="0">
              <a:buSzTx/>
              <a:buNone/>
            </a:pPr>
          </a:p>
          <a:p>
            <a:pPr marL="0" indent="0">
              <a:buSzTx/>
              <a:buNone/>
            </a:pPr>
            <a:r>
              <a:t>Give detailed description when it matters </a:t>
            </a:r>
          </a:p>
          <a:p>
            <a:pPr marL="0" indent="0">
              <a:buSzTx/>
              <a:buNone/>
            </a:pPr>
            <a:r>
              <a:t>(ie nearly all of the time)</a:t>
            </a:r>
          </a:p>
        </p:txBody>
      </p:sp>
      <p:pic>
        <p:nvPicPr>
          <p:cNvPr id="131" name="image1.jpg" descr="SBH-18316061612390.jpg"/>
          <p:cNvPicPr>
            <a:picLocks noChangeAspect="1"/>
          </p:cNvPicPr>
          <p:nvPr/>
        </p:nvPicPr>
        <p:blipFill>
          <a:blip r:embed="rId2">
            <a:extLst/>
          </a:blip>
          <a:srcRect l="0" t="37924" r="0" b="55016"/>
          <a:stretch>
            <a:fillRect/>
          </a:stretch>
        </p:blipFill>
        <p:spPr>
          <a:xfrm>
            <a:off x="-266700" y="3422651"/>
            <a:ext cx="9285379" cy="9271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 ECG</a:t>
            </a:r>
          </a:p>
        </p:txBody>
      </p:sp>
      <p:sp>
        <p:nvSpPr>
          <p:cNvPr id="134" name="Shape 134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buSzTx/>
              <a:buNone/>
            </a:pPr>
            <a:r>
              <a:t>Good:</a:t>
            </a:r>
          </a:p>
          <a:p>
            <a:pPr>
              <a:lnSpc>
                <a:spcPct val="90000"/>
              </a:lnSpc>
            </a:pPr>
            <a:r>
              <a:t>Defining the leads with ST change</a:t>
            </a:r>
          </a:p>
          <a:p>
            <a:pPr>
              <a:lnSpc>
                <a:spcPct val="90000"/>
              </a:lnSpc>
            </a:pPr>
            <a:r>
              <a:t>Defining the degree of ST change ie 1mm</a:t>
            </a:r>
          </a:p>
          <a:p>
            <a:pPr marL="0" indent="0">
              <a:lnSpc>
                <a:spcPct val="90000"/>
              </a:lnSpc>
              <a:buSzTx/>
              <a:buNone/>
            </a:pPr>
            <a:r>
              <a:t>Bad:</a:t>
            </a:r>
          </a:p>
          <a:p>
            <a:pPr>
              <a:lnSpc>
                <a:spcPct val="90000"/>
              </a:lnSpc>
            </a:pPr>
            <a:r>
              <a:t>“STE in most leads”</a:t>
            </a:r>
          </a:p>
          <a:p>
            <a:pPr>
              <a:lnSpc>
                <a:spcPct val="90000"/>
              </a:lnSpc>
            </a:pPr>
            <a:r>
              <a:t>“Widespread STE”</a:t>
            </a:r>
          </a:p>
          <a:p>
            <a:pPr>
              <a:lnSpc>
                <a:spcPct val="90000"/>
              </a:lnSpc>
            </a:pPr>
            <a:r>
              <a:t>“STE”</a:t>
            </a:r>
          </a:p>
          <a:p>
            <a:pPr>
              <a:lnSpc>
                <a:spcPct val="90000"/>
              </a:lnSpc>
            </a:pPr>
            <a:r>
              <a:t>Giving normal findings eg “Narrow QRS”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/>
            <a:r>
              <a:t>Initial BP 110/60 PR 60</a:t>
            </a:r>
          </a:p>
        </p:txBody>
      </p:sp>
      <p:sp>
        <p:nvSpPr>
          <p:cNvPr id="137" name="Shape 137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Soon after this ECG is taken, his blood pressure falls to </a:t>
            </a:r>
            <a:r>
              <a:rPr>
                <a:solidFill>
                  <a:srgbClr val="FF0000"/>
                </a:solidFill>
              </a:rPr>
              <a:t>85/50 </a:t>
            </a:r>
            <a:r>
              <a:rPr sz="2000">
                <a:solidFill>
                  <a:srgbClr val="3366FF"/>
                </a:solidFill>
              </a:rPr>
              <a:t>(was 100/60)</a:t>
            </a:r>
            <a:r>
              <a:t>. His pulse is </a:t>
            </a:r>
            <a:r>
              <a:rPr>
                <a:solidFill>
                  <a:srgbClr val="FF0000"/>
                </a:solidFill>
              </a:rPr>
              <a:t>110</a:t>
            </a:r>
            <a:r>
              <a:t> </a:t>
            </a:r>
            <a:r>
              <a:rPr sz="2000">
                <a:solidFill>
                  <a:srgbClr val="3366FF"/>
                </a:solidFill>
              </a:rPr>
              <a:t>(was 60)</a:t>
            </a:r>
            <a:r>
              <a:t>(</a:t>
            </a:r>
            <a:r>
              <a:rPr>
                <a:solidFill>
                  <a:srgbClr val="FF0000"/>
                </a:solidFill>
              </a:rPr>
              <a:t>same rhythm </a:t>
            </a:r>
            <a:r>
              <a:t>pattern as shown in the ECG on page 1 of the props booklet). He is </a:t>
            </a:r>
            <a:r>
              <a:rPr>
                <a:solidFill>
                  <a:srgbClr val="FF0000"/>
                </a:solidFill>
              </a:rPr>
              <a:t>increasingly dyspnoeic</a:t>
            </a:r>
            <a:r>
              <a:t>.</a:t>
            </a:r>
            <a:endParaRPr baseline="30000"/>
          </a:p>
          <a:p>
            <a:pPr>
              <a:defRPr b="1" baseline="30000"/>
            </a:pPr>
          </a:p>
          <a:p>
            <a:pPr marL="0" indent="0">
              <a:buSzTx/>
              <a:buNone/>
            </a:pPr>
            <a:r>
              <a:t>Ii List five (5) likely differential diagnoses for his condition. (5 marks)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