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4" r:id="rId4"/>
    <p:sldId id="263" r:id="rId5"/>
    <p:sldId id="257" r:id="rId6"/>
    <p:sldId id="265" r:id="rId7"/>
    <p:sldId id="266" r:id="rId8"/>
    <p:sldId id="261" r:id="rId9"/>
    <p:sldId id="262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37"/>
  </p:normalViewPr>
  <p:slideViewPr>
    <p:cSldViewPr snapToGrid="0" snapToObjects="1">
      <p:cViewPr varScale="1">
        <p:scale>
          <a:sx n="103" d="100"/>
          <a:sy n="103" d="100"/>
        </p:scale>
        <p:origin x="32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0A80A-5F3A-2F45-B994-177B4DDE60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089791-CD48-C04B-A1E5-EE7EE7433F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594433-4D8B-1049-95CF-8ABB2A0C9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33217-F8A3-9E4C-8FB8-465616304E2A}" type="datetimeFigureOut">
              <a:rPr lang="en-US" smtClean="0"/>
              <a:t>8/25/22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65F9FF-083D-7F43-8B26-BEF1B88AE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153A4C-0D68-514C-80C6-3D2FF805F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AFBA4-7B6D-CB47-AB5F-0ECB1BC3F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272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1502D-1942-664C-87DC-9AFE2C08C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1EB78E-D87E-D04E-898B-8A3010C46B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370B3-5713-F040-B478-9752AFC9C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33217-F8A3-9E4C-8FB8-465616304E2A}" type="datetimeFigureOut">
              <a:rPr lang="en-US" smtClean="0"/>
              <a:t>8/25/22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61C758-8449-8B4A-9A7E-52A191671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D4446-9EC6-BE45-AB21-FCAFE0B07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AFBA4-7B6D-CB47-AB5F-0ECB1BC3F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728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EE969E-620E-7842-BB4F-57FAF1695A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67A136-6952-6E47-A5A5-379B8D0B1C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E5A724-5286-5044-9F38-C12DBCE5A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33217-F8A3-9E4C-8FB8-465616304E2A}" type="datetimeFigureOut">
              <a:rPr lang="en-US" smtClean="0"/>
              <a:t>8/25/22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AA3538-F2EC-274C-BF3F-652D737AC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794D17-8A26-794F-9DBA-4602EAEE5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AFBA4-7B6D-CB47-AB5F-0ECB1BC3F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011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5D85E-EA6D-374A-B852-E1BA4EE07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2E8400-3E35-3947-9E59-6BA20B1E57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C0CB6-F32E-B046-BB0F-9A3987FAC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33217-F8A3-9E4C-8FB8-465616304E2A}" type="datetimeFigureOut">
              <a:rPr lang="en-US" smtClean="0"/>
              <a:t>8/25/22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5F682E-0080-B544-A3D3-92EC7C418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3FF76F-D23C-3E4D-9CD8-CDC59771A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AFBA4-7B6D-CB47-AB5F-0ECB1BC3F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07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1DCBC-7ABB-334E-8C89-1763E7C06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431F05-623B-134E-B49B-0E38F6253E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394353-3246-BA4E-8556-2403EF938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33217-F8A3-9E4C-8FB8-465616304E2A}" type="datetimeFigureOut">
              <a:rPr lang="en-US" smtClean="0"/>
              <a:t>8/25/22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6D5090-AF65-3A4F-B293-A70E7B7D8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02F38F-C9B5-274D-8B5D-893D3B06E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AFBA4-7B6D-CB47-AB5F-0ECB1BC3F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910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BA365-1595-F248-90F6-72F27630B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CA24E9-4AA5-C445-B106-21913AAACD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B64745-2782-2948-8F3F-06A7E053CC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3358E4-1DF4-7F43-A98E-94C06ABF1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33217-F8A3-9E4C-8FB8-465616304E2A}" type="datetimeFigureOut">
              <a:rPr lang="en-US" smtClean="0"/>
              <a:t>8/25/22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533ADF-1CF3-8C44-A5CD-7BD866BAE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8E2570-776A-6944-AB4F-B344378B9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AFBA4-7B6D-CB47-AB5F-0ECB1BC3F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03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D286A-53D5-B54D-8BEE-1FF73DCDE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1CF68F-7F73-AF4B-B10F-2EE02CF9F4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951D3A-BA02-674A-AC0E-FA3418552A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F8ADE4-7A7C-144F-AC68-5F27257544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6E9B7C-202B-B944-9DCF-EFC3F059D3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EA5F43-AD63-0349-9EA5-7E57C2CAC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33217-F8A3-9E4C-8FB8-465616304E2A}" type="datetimeFigureOut">
              <a:rPr lang="en-US" smtClean="0"/>
              <a:t>8/25/22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ED9F61-45B1-B74F-8601-536419A4D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63D9E4-C116-B643-8941-C1FE59391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AFBA4-7B6D-CB47-AB5F-0ECB1BC3F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586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8C616-A067-494D-B967-6409A31AD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46E534-FDE1-624E-A7CE-34E3339A8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33217-F8A3-9E4C-8FB8-465616304E2A}" type="datetimeFigureOut">
              <a:rPr lang="en-US" smtClean="0"/>
              <a:t>8/25/22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EDABDB-8010-5D4A-8591-B623180EC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3F2BE8-1415-B141-9B9E-7ECF6ABD5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AFBA4-7B6D-CB47-AB5F-0ECB1BC3F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16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09D03F-04D5-9E4E-8D32-C73F5734E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33217-F8A3-9E4C-8FB8-465616304E2A}" type="datetimeFigureOut">
              <a:rPr lang="en-US" smtClean="0"/>
              <a:t>8/25/22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A2086F-A86F-3A4C-A9B5-4DAC402C6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E0525B-FC7B-8840-B070-8F48C4476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AFBA4-7B6D-CB47-AB5F-0ECB1BC3F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260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E164B-FECD-A64C-99A0-D606F2947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9FB46A-C96D-C54F-9BC5-1E702447E1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6E9A44-2E44-2749-9F94-112C0EA103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44BE4-0B40-5047-8CF8-E25B7A7C2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33217-F8A3-9E4C-8FB8-465616304E2A}" type="datetimeFigureOut">
              <a:rPr lang="en-US" smtClean="0"/>
              <a:t>8/25/22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35857C-C41D-C54F-B3C0-7F910674F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33A0A2-FD2D-9445-B5E7-74939DB2E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AFBA4-7B6D-CB47-AB5F-0ECB1BC3F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825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82B74-CA1A-C24A-911F-BDEBB2354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2F8D05-5143-964A-A70B-7ECE301080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64CDA5-A2AA-5B4A-A8A3-87774422CC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887C2C-9EAE-A747-BC22-64A265CDE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33217-F8A3-9E4C-8FB8-465616304E2A}" type="datetimeFigureOut">
              <a:rPr lang="en-US" smtClean="0"/>
              <a:t>8/25/22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49C0EB-9651-6D47-980A-A94FC0154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B13C61-5C08-F04F-AFB7-C225DE3D4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AFBA4-7B6D-CB47-AB5F-0ECB1BC3F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747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25B52E-DAAD-2742-A044-102846438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BE43DC-C3B5-E249-B1FB-FC6326E273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C50781-B32B-4A49-B9D0-88087A8622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33217-F8A3-9E4C-8FB8-465616304E2A}" type="datetimeFigureOut">
              <a:rPr lang="en-US" smtClean="0"/>
              <a:t>8/25/22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729A3A-ECD0-6A4E-8C3D-D4E424D57D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EE6E71-F194-1E48-ABA6-FDA748346E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AFBA4-7B6D-CB47-AB5F-0ECB1BC3F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674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60810-221F-6443-9D63-DC92BAEAE2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 19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3ECB73-BC53-5448-9353-F85B7FCA4D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Authors: Kim Pollack, Victor Lee, </a:t>
            </a:r>
            <a:r>
              <a:rPr lang="en-US" dirty="0" err="1"/>
              <a:t>Yit</a:t>
            </a:r>
            <a:r>
              <a:rPr lang="en-US" dirty="0"/>
              <a:t> </a:t>
            </a:r>
            <a:r>
              <a:rPr lang="en-US" dirty="0" err="1"/>
              <a:t>Leang</a:t>
            </a:r>
            <a:endParaRPr lang="en-US" dirty="0"/>
          </a:p>
          <a:p>
            <a:r>
              <a:rPr lang="en-US" dirty="0"/>
              <a:t>Examiners: Jason </a:t>
            </a:r>
            <a:r>
              <a:rPr lang="en-US" dirty="0" err="1"/>
              <a:t>Scop</a:t>
            </a:r>
            <a:r>
              <a:rPr lang="en-US" dirty="0"/>
              <a:t>, Suzanne Doherty</a:t>
            </a:r>
          </a:p>
        </p:txBody>
      </p:sp>
    </p:spTree>
    <p:extLst>
      <p:ext uri="{BB962C8B-B14F-4D97-AF65-F5344CB8AC3E}">
        <p14:creationId xmlns:p14="http://schemas.microsoft.com/office/powerpoint/2010/main" val="376721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45453-1258-8B4F-96E3-A176574CE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Enhanced elimination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9217A1-E253-8A4D-8E2F-E0387A539F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/>
              <a:t>MDAC is not indicated in salicylate toxicity</a:t>
            </a:r>
          </a:p>
          <a:p>
            <a:r>
              <a:rPr lang="en-AU" dirty="0"/>
              <a:t>Revise urinary alkalinisation:</a:t>
            </a:r>
          </a:p>
          <a:p>
            <a:pPr marL="0" indent="0">
              <a:buNone/>
            </a:pPr>
            <a:r>
              <a:rPr lang="en-AU" dirty="0"/>
              <a:t>	IV bolus 1-2mmol/kg 8.4% sodium bicarbonate over 5—10mins, </a:t>
            </a:r>
          </a:p>
          <a:p>
            <a:pPr marL="0" indent="0">
              <a:buNone/>
            </a:pPr>
            <a:r>
              <a:rPr lang="en-AU" dirty="0"/>
              <a:t>	Followed by infusion: </a:t>
            </a:r>
          </a:p>
          <a:p>
            <a:pPr marL="0" indent="0">
              <a:buNone/>
            </a:pPr>
            <a:r>
              <a:rPr lang="en-AU" dirty="0"/>
              <a:t>	100mmol sodium bicarbonate in 1L 5% dextrose at 250ml/hr</a:t>
            </a:r>
          </a:p>
          <a:p>
            <a:pPr marL="0" indent="0">
              <a:buNone/>
            </a:pPr>
            <a:r>
              <a:rPr lang="en-AU" dirty="0"/>
              <a:t>Aim: urinary pH &gt;7.5. (note: this is not end point)</a:t>
            </a:r>
          </a:p>
          <a:p>
            <a:pPr marL="0" indent="0">
              <a:buNone/>
            </a:pPr>
            <a:r>
              <a:rPr lang="en-AU" dirty="0"/>
              <a:t>EP: clinical and laboratory evidence of toxicity is resolving</a:t>
            </a:r>
          </a:p>
          <a:p>
            <a:pPr marL="0" indent="0">
              <a:buNone/>
            </a:pPr>
            <a:r>
              <a:rPr lang="en-AU" dirty="0"/>
              <a:t>Adverse effect: hypokalaemia (hypokalaemia also impedes urinary alkalinisation)</a:t>
            </a:r>
          </a:p>
          <a:p>
            <a:r>
              <a:rPr lang="en-AU" dirty="0"/>
              <a:t>Intermittent </a:t>
            </a:r>
            <a:r>
              <a:rPr lang="en-AU" dirty="0" err="1"/>
              <a:t>haemomdialysis</a:t>
            </a:r>
            <a:r>
              <a:rPr lang="en-AU" dirty="0"/>
              <a:t> (revise indications)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3515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53EB7-AB97-4643-9C90-992E87ED6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Disposition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45510D-6EBC-2E41-A7B1-45ADBD332A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Avoid ‘refer’ – use the word ‘admit’ instead</a:t>
            </a:r>
          </a:p>
          <a:p>
            <a:endParaRPr lang="en-AU" dirty="0"/>
          </a:p>
          <a:p>
            <a:r>
              <a:rPr lang="en-AU" dirty="0"/>
              <a:t>‘ICU and haemodialysis’ – these are 2 management points, keep them separate</a:t>
            </a:r>
          </a:p>
          <a:p>
            <a:endParaRPr lang="en-AU" dirty="0"/>
          </a:p>
          <a:p>
            <a:r>
              <a:rPr lang="en-AU" dirty="0"/>
              <a:t>‘discuss with </a:t>
            </a:r>
            <a:r>
              <a:rPr lang="en-AU" dirty="0" err="1"/>
              <a:t>tox</a:t>
            </a:r>
            <a:r>
              <a:rPr lang="en-AU" dirty="0"/>
              <a:t> team’  ---why?</a:t>
            </a:r>
          </a:p>
          <a:p>
            <a:pPr marL="0" indent="0">
              <a:buNone/>
            </a:pPr>
            <a:r>
              <a:rPr lang="en-AU" dirty="0"/>
              <a:t>(perhaps "Enhanced elimination with intermittent haemodialysis in consultation with clinical toxicologist" would be a better answer)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6856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221CD-4B96-2A4B-A988-A92C6404A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sz="3100" b="1" dirty="0">
                <a:latin typeface="+mn-lt"/>
              </a:rPr>
              <a:t>d) Name two (2) therapeutic endpoints for ceasing enhanced elimination in this patient? (2 marks)</a:t>
            </a:r>
            <a:br>
              <a:rPr lang="en-AU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7A594-6220-0340-81EB-E350632C1B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Resolving clinical symptoms</a:t>
            </a:r>
          </a:p>
          <a:p>
            <a:endParaRPr lang="en-AU" dirty="0"/>
          </a:p>
          <a:p>
            <a:r>
              <a:rPr lang="en-AU" dirty="0"/>
              <a:t>Resolution of biochemical abnormalities </a:t>
            </a:r>
            <a:r>
              <a:rPr lang="en-AU" dirty="0" err="1"/>
              <a:t>eg.</a:t>
            </a:r>
            <a:r>
              <a:rPr lang="en-AU" dirty="0"/>
              <a:t> metabolic acidosis</a:t>
            </a:r>
          </a:p>
          <a:p>
            <a:endParaRPr lang="en-AU" dirty="0"/>
          </a:p>
          <a:p>
            <a:r>
              <a:rPr lang="en-AU" dirty="0"/>
              <a:t>Evidence of two down trending serum salicylate concentrations 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You either knew it/ guessed it – or you didn’t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43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90D8C6D-D2E7-BB44-917D-E3F95500BC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41158" y="138086"/>
            <a:ext cx="7068063" cy="6522205"/>
          </a:xfrm>
        </p:spPr>
      </p:pic>
    </p:spTree>
    <p:extLst>
      <p:ext uri="{BB962C8B-B14F-4D97-AF65-F5344CB8AC3E}">
        <p14:creationId xmlns:p14="http://schemas.microsoft.com/office/powerpoint/2010/main" val="3957399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9F5B1-93E8-2D4B-84EF-CF8A172ED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AU" sz="3100" b="1" dirty="0"/>
            </a:br>
            <a:r>
              <a:rPr lang="en-AU" sz="3100" b="1" dirty="0"/>
              <a:t>a)Regarding this ABG, complete the calculations and provide an interpretation of your findings in the context of this patient’s presentation. (3 marks)</a:t>
            </a:r>
            <a:br>
              <a:rPr lang="en-AU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BD2550-D42E-2E42-8895-8327A181EF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Equations: don’t just write the answer, write how you got there. </a:t>
            </a:r>
            <a:r>
              <a:rPr lang="en-AU" dirty="0" err="1"/>
              <a:t>eg.</a:t>
            </a:r>
            <a:r>
              <a:rPr lang="en-AU" dirty="0"/>
              <a:t> </a:t>
            </a:r>
          </a:p>
          <a:p>
            <a:pPr marL="0" indent="0">
              <a:buNone/>
            </a:pPr>
            <a:r>
              <a:rPr lang="en-AU" dirty="0"/>
              <a:t>AG = Na-Cl-HCO3</a:t>
            </a:r>
          </a:p>
          <a:p>
            <a:pPr marL="0" indent="0">
              <a:buNone/>
            </a:pPr>
            <a:r>
              <a:rPr lang="en-AU" dirty="0"/>
              <a:t>AG=20</a:t>
            </a:r>
          </a:p>
          <a:p>
            <a:endParaRPr lang="en-AU" dirty="0"/>
          </a:p>
          <a:p>
            <a:pPr marL="0" indent="0">
              <a:buNone/>
            </a:pPr>
            <a:r>
              <a:rPr lang="en-AU" dirty="0"/>
              <a:t>As opposed to: </a:t>
            </a:r>
          </a:p>
          <a:p>
            <a:pPr marL="0" indent="0">
              <a:buNone/>
            </a:pPr>
            <a:r>
              <a:rPr lang="en-AU" dirty="0"/>
              <a:t>AG= 20</a:t>
            </a:r>
          </a:p>
          <a:p>
            <a:pPr marL="0" indent="0">
              <a:buNone/>
            </a:pPr>
            <a:r>
              <a:rPr lang="en-AU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445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9F5B1-93E8-2D4B-84EF-CF8A172ED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AU" sz="3100" b="1" dirty="0"/>
            </a:br>
            <a:r>
              <a:rPr lang="en-AU" sz="3100" b="1" dirty="0"/>
              <a:t>a)Regarding this ABG, complete the calculations and provide an interpretation of your findings in the context of this patient’s presentation. (3 marks)</a:t>
            </a:r>
            <a:br>
              <a:rPr lang="en-AU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BD2550-D42E-2E42-8895-8327A181EF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/>
              <a:t> </a:t>
            </a:r>
          </a:p>
          <a:p>
            <a:r>
              <a:rPr lang="en-AU" dirty="0"/>
              <a:t>Interpretation: put the data and the clinical stem together </a:t>
            </a:r>
          </a:p>
          <a:p>
            <a:pPr marL="0" indent="0">
              <a:buNone/>
            </a:pPr>
            <a:r>
              <a:rPr lang="en-AU" dirty="0" err="1"/>
              <a:t>eg.</a:t>
            </a:r>
            <a:r>
              <a:rPr lang="en-AU" dirty="0"/>
              <a:t> HAGMA with respiratory alkalosis </a:t>
            </a:r>
            <a:r>
              <a:rPr lang="en-AU" u="sng" dirty="0"/>
              <a:t>consistent with salicylate </a:t>
            </a:r>
            <a:r>
              <a:rPr lang="en-AU" b="1" u="sng" dirty="0"/>
              <a:t>toxicity</a:t>
            </a:r>
            <a:endParaRPr lang="en-AU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263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19B53-526D-3B48-9078-75FAE5A46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answer: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1194AE0-F1DE-1B48-A3A3-13B652C6CB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05050" y="2185194"/>
            <a:ext cx="7581900" cy="3632200"/>
          </a:xfrm>
        </p:spPr>
      </p:pic>
    </p:spTree>
    <p:extLst>
      <p:ext uri="{BB962C8B-B14F-4D97-AF65-F5344CB8AC3E}">
        <p14:creationId xmlns:p14="http://schemas.microsoft.com/office/powerpoint/2010/main" val="421023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DCE95-E213-684B-9F25-A0AE26AE2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sz="3100" b="1" dirty="0"/>
              <a:t>b) List and justify three (3) additional investigations you would perform for this patient (6 marks)</a:t>
            </a:r>
            <a:br>
              <a:rPr lang="en-AU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66DD63-3150-2E48-A540-49E594EBE2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Lots of answers with </a:t>
            </a:r>
            <a:r>
              <a:rPr lang="en-AU" b="1" dirty="0"/>
              <a:t>vague, non-specific justifications</a:t>
            </a:r>
          </a:p>
          <a:p>
            <a:pPr marL="0" indent="0">
              <a:buNone/>
            </a:pPr>
            <a:r>
              <a:rPr lang="en-AU" dirty="0" err="1"/>
              <a:t>eg.</a:t>
            </a:r>
            <a:r>
              <a:rPr lang="en-AU" dirty="0"/>
              <a:t> UEC – check renal function</a:t>
            </a:r>
          </a:p>
          <a:p>
            <a:pPr marL="0" indent="0">
              <a:buNone/>
            </a:pPr>
            <a:r>
              <a:rPr lang="en-AU" dirty="0"/>
              <a:t>As opposed to:</a:t>
            </a:r>
          </a:p>
          <a:p>
            <a:pPr marL="0" indent="0">
              <a:buNone/>
            </a:pPr>
            <a:r>
              <a:rPr lang="en-AU" dirty="0"/>
              <a:t>UEC - ensure normal baseline renal function to allow for appropriate enhanced elimination</a:t>
            </a:r>
          </a:p>
          <a:p>
            <a:pPr marL="0" indent="0">
              <a:buNone/>
            </a:pPr>
            <a:r>
              <a:rPr lang="en-AU" dirty="0" err="1"/>
              <a:t>eg.</a:t>
            </a:r>
            <a:r>
              <a:rPr lang="en-AU" dirty="0"/>
              <a:t> ECG-arrhythmias</a:t>
            </a:r>
          </a:p>
          <a:p>
            <a:pPr marL="0" indent="0">
              <a:buNone/>
            </a:pPr>
            <a:r>
              <a:rPr lang="en-AU" dirty="0"/>
              <a:t>As opposed to:</a:t>
            </a:r>
          </a:p>
          <a:p>
            <a:pPr marL="0" indent="0">
              <a:buNone/>
            </a:pPr>
            <a:r>
              <a:rPr lang="en-AU" dirty="0"/>
              <a:t>ECG- assess for cardiotoxic co-</a:t>
            </a:r>
            <a:r>
              <a:rPr lang="en-AU" dirty="0" err="1"/>
              <a:t>ingestants</a:t>
            </a:r>
            <a:endParaRPr lang="en-A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496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DCE95-E213-684B-9F25-A0AE26AE2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sz="3100" b="1" dirty="0"/>
              <a:t>b) List and justify three (3) additional investigations you would perform for this patient (6 marks)</a:t>
            </a:r>
            <a:br>
              <a:rPr lang="en-AU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66DD63-3150-2E48-A540-49E594EBE2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Note: Salicylate level – salicylate concentration doesn’t correlate with toxicity but the trend will guide ongoing management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242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9CA65-6D19-8B45-9138-1C9EC9BEB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sz="3100" b="1" dirty="0">
                <a:latin typeface="+mn-lt"/>
              </a:rPr>
              <a:t>List seven (7) management steps you will undertake for this patient</a:t>
            </a:r>
            <a:br>
              <a:rPr lang="en-AU" sz="3100" b="1" dirty="0">
                <a:latin typeface="+mn-lt"/>
              </a:rPr>
            </a:br>
            <a:r>
              <a:rPr lang="en-AU" sz="3100" b="1" dirty="0">
                <a:latin typeface="+mn-lt"/>
              </a:rPr>
              <a:t> (7 marks)</a:t>
            </a:r>
            <a:br>
              <a:rPr lang="en-AU" dirty="0">
                <a:latin typeface="+mn-lt"/>
              </a:rPr>
            </a:br>
            <a:endParaRPr lang="en-US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626E1A-EE43-6B4B-B0C9-B4E2014A50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AU" dirty="0"/>
              <a:t>General feedback:</a:t>
            </a:r>
          </a:p>
          <a:p>
            <a:r>
              <a:rPr lang="en-AU" dirty="0"/>
              <a:t>ENDPOINTS!!!!!!!!!!  Not putting them in risks losing marks</a:t>
            </a:r>
          </a:p>
          <a:p>
            <a:pPr marL="0" indent="0">
              <a:buNone/>
            </a:pPr>
            <a:endParaRPr lang="en-AU" dirty="0"/>
          </a:p>
          <a:p>
            <a:r>
              <a:rPr lang="en-AU" dirty="0"/>
              <a:t>Don’t write more than one answer per line as this will be marked and counted as a point, which means your last point won’t be marked</a:t>
            </a:r>
          </a:p>
          <a:p>
            <a:endParaRPr lang="en-AU" dirty="0"/>
          </a:p>
          <a:p>
            <a:r>
              <a:rPr lang="en-AU" dirty="0"/>
              <a:t>If stating you would give a drug—give a dose / route please</a:t>
            </a:r>
          </a:p>
          <a:p>
            <a:endParaRPr lang="en-US" dirty="0"/>
          </a:p>
          <a:p>
            <a:r>
              <a:rPr lang="en-AU" dirty="0"/>
              <a:t>Management = treatment, supportive care and disposition </a:t>
            </a:r>
          </a:p>
          <a:p>
            <a:pPr marL="0" indent="0">
              <a:buNone/>
            </a:pPr>
            <a:r>
              <a:rPr lang="en-AU" dirty="0"/>
              <a:t>Management does NOT include investigations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213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5FF831-3AD7-B946-9C31-632CA77AE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Some candidates wrote very generic answers </a:t>
            </a:r>
          </a:p>
          <a:p>
            <a:pPr marL="0" indent="0">
              <a:buNone/>
            </a:pPr>
            <a:r>
              <a:rPr lang="en-AU" dirty="0" err="1"/>
              <a:t>eg.</a:t>
            </a:r>
            <a:r>
              <a:rPr lang="en-AU" dirty="0"/>
              <a:t> ‘intubate’</a:t>
            </a:r>
          </a:p>
          <a:p>
            <a:pPr marL="0" indent="0">
              <a:buNone/>
            </a:pPr>
            <a:r>
              <a:rPr lang="en-AU" dirty="0"/>
              <a:t>As opposed to </a:t>
            </a:r>
          </a:p>
          <a:p>
            <a:pPr marL="0" indent="0">
              <a:buNone/>
            </a:pPr>
            <a:r>
              <a:rPr lang="en-AU" dirty="0"/>
              <a:t>‘intubation with hyperventilation to maintain </a:t>
            </a:r>
            <a:r>
              <a:rPr lang="en-AU" dirty="0" err="1"/>
              <a:t>resp</a:t>
            </a:r>
            <a:r>
              <a:rPr lang="en-AU" dirty="0"/>
              <a:t> alkalosis if CNS depression/seizures’</a:t>
            </a:r>
          </a:p>
          <a:p>
            <a:pPr marL="0" indent="0">
              <a:buNone/>
            </a:pPr>
            <a:endParaRPr lang="en-AU" dirty="0"/>
          </a:p>
          <a:p>
            <a:r>
              <a:rPr lang="en-AU" dirty="0"/>
              <a:t>Avoid sweeping statements in these management questions- using a point to highlight that this is a high risk salicylate overdose does not get you any marks</a:t>
            </a:r>
          </a:p>
          <a:p>
            <a:pPr marL="0" indent="0">
              <a:buNone/>
            </a:pPr>
            <a:endParaRPr lang="en-AU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D3BE92B-BEF1-DE47-8FE5-1DA36E34375F}"/>
              </a:ext>
            </a:extLst>
          </p:cNvPr>
          <p:cNvSpPr/>
          <p:nvPr/>
        </p:nvSpPr>
        <p:spPr>
          <a:xfrm>
            <a:off x="838200" y="431627"/>
            <a:ext cx="10369378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800" b="1" dirty="0"/>
              <a:t>List seven (7) management steps you will undertake for this patient</a:t>
            </a:r>
            <a:br>
              <a:rPr lang="en-AU" sz="2800" b="1" dirty="0"/>
            </a:br>
            <a:r>
              <a:rPr lang="en-AU" sz="2800" b="1" dirty="0"/>
              <a:t> (7 marks)</a:t>
            </a:r>
            <a:br>
              <a:rPr lang="en-A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8830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595</Words>
  <Application>Microsoft Macintosh PowerPoint</Application>
  <PresentationFormat>Widescreen</PresentationFormat>
  <Paragraphs>69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Question 19</vt:lpstr>
      <vt:lpstr>PowerPoint Presentation</vt:lpstr>
      <vt:lpstr> a)Regarding this ABG, complete the calculations and provide an interpretation of your findings in the context of this patient’s presentation. (3 marks) </vt:lpstr>
      <vt:lpstr> a)Regarding this ABG, complete the calculations and provide an interpretation of your findings in the context of this patient’s presentation. (3 marks) </vt:lpstr>
      <vt:lpstr>Model answer:</vt:lpstr>
      <vt:lpstr>b) List and justify three (3) additional investigations you would perform for this patient (6 marks) </vt:lpstr>
      <vt:lpstr>b) List and justify three (3) additional investigations you would perform for this patient (6 marks) </vt:lpstr>
      <vt:lpstr>List seven (7) management steps you will undertake for this patient  (7 marks) </vt:lpstr>
      <vt:lpstr>PowerPoint Presentation</vt:lpstr>
      <vt:lpstr>Enhanced elimination</vt:lpstr>
      <vt:lpstr>Disposition</vt:lpstr>
      <vt:lpstr>d) Name two (2) therapeutic endpoints for ceasing enhanced elimination in this patient? (2 marks)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suzanne doherty</dc:creator>
  <cp:lastModifiedBy>suzanne doherty</cp:lastModifiedBy>
  <cp:revision>4</cp:revision>
  <dcterms:created xsi:type="dcterms:W3CDTF">2022-08-25T13:11:46Z</dcterms:created>
  <dcterms:modified xsi:type="dcterms:W3CDTF">2022-08-25T13:50:23Z</dcterms:modified>
</cp:coreProperties>
</file>