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64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1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1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1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F63DE83-6406-7A4A-A4CD-F82D8648B9DA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F305755-7ADC-0445-A119-08B47E544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3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4664-D1F6-E049-96EB-77623BE2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738" y="2252664"/>
            <a:ext cx="9886950" cy="3200400"/>
          </a:xfrm>
        </p:spPr>
        <p:txBody>
          <a:bodyPr/>
          <a:lstStyle/>
          <a:p>
            <a:r>
              <a:rPr lang="en-US" dirty="0"/>
              <a:t>Question 18 </a:t>
            </a:r>
            <a:br>
              <a:rPr lang="en-US" dirty="0"/>
            </a:br>
            <a:r>
              <a:rPr lang="en-US" dirty="0" err="1"/>
              <a:t>Paediatric</a:t>
            </a:r>
            <a:r>
              <a:rPr lang="en-US" dirty="0"/>
              <a:t> Resus=18 marks</a:t>
            </a:r>
            <a:br>
              <a:rPr lang="en-US" dirty="0"/>
            </a:br>
            <a:r>
              <a:rPr lang="en-US" sz="3200" dirty="0"/>
              <a:t>Pass mark = 13.5 </a:t>
            </a:r>
            <a:br>
              <a:rPr lang="en-US" sz="3200" dirty="0"/>
            </a:br>
            <a:r>
              <a:rPr lang="en-US" sz="3200" dirty="0"/>
              <a:t>PASS = 34 (81%)</a:t>
            </a:r>
            <a:br>
              <a:rPr lang="en-US" sz="3200" dirty="0"/>
            </a:br>
            <a:r>
              <a:rPr lang="en-US" sz="3200" dirty="0"/>
              <a:t>Failed = 8 (19%)</a:t>
            </a:r>
            <a:br>
              <a:rPr lang="en-US" sz="3200" dirty="0"/>
            </a:br>
            <a:r>
              <a:rPr lang="en-US" sz="3200" dirty="0"/>
              <a:t>HIGH = 18</a:t>
            </a:r>
            <a:br>
              <a:rPr lang="en-US" sz="3200" dirty="0"/>
            </a:br>
            <a:r>
              <a:rPr lang="en-US" sz="3200" dirty="0"/>
              <a:t>LOW = 9</a:t>
            </a:r>
            <a:br>
              <a:rPr lang="en-US" sz="3200" dirty="0"/>
            </a:br>
            <a:r>
              <a:rPr lang="en-US" sz="3200" dirty="0"/>
              <a:t>average = 14.8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13084-4912-6740-8121-20B276508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86413"/>
            <a:ext cx="8676222" cy="1905000"/>
          </a:xfrm>
        </p:spPr>
        <p:txBody>
          <a:bodyPr/>
          <a:lstStyle/>
          <a:p>
            <a:r>
              <a:rPr lang="en-US" dirty="0"/>
              <a:t>Bob </a:t>
            </a:r>
            <a:r>
              <a:rPr lang="en-US" dirty="0" err="1"/>
              <a:t>Seith</a:t>
            </a:r>
            <a:br>
              <a:rPr lang="en-US" dirty="0"/>
            </a:br>
            <a:r>
              <a:rPr lang="en-US" dirty="0" err="1"/>
              <a:t>Paeds</a:t>
            </a:r>
            <a:r>
              <a:rPr lang="en-US" dirty="0"/>
              <a:t> ED Specialist </a:t>
            </a:r>
          </a:p>
        </p:txBody>
      </p:sp>
    </p:spTree>
    <p:extLst>
      <p:ext uri="{BB962C8B-B14F-4D97-AF65-F5344CB8AC3E}">
        <p14:creationId xmlns:p14="http://schemas.microsoft.com/office/powerpoint/2010/main" val="223575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3EAF0E-7847-4F4E-81B6-0B9585E7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E3E7C4-B176-3840-918E-1552D8B5E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17EC4-2B7E-8141-85F3-12BB689E54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0345" y="314148"/>
            <a:ext cx="8978587" cy="226813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18F28-0644-7248-ADEA-85D9117BF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39535C-D9A0-C943-B3C8-0E988CBD2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50877" y="2582280"/>
            <a:ext cx="9797521" cy="364918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Status epilepticus algorithm</a:t>
            </a:r>
          </a:p>
          <a:p>
            <a:r>
              <a:rPr lang="en-US" sz="2000" dirty="0"/>
              <a:t>Ideal answer:</a:t>
            </a:r>
          </a:p>
          <a:p>
            <a:pPr lvl="1"/>
            <a:r>
              <a:rPr lang="en-US" sz="2000" dirty="0"/>
              <a:t>Midazolam 0.1-0.15mg/kg IV stat </a:t>
            </a:r>
          </a:p>
          <a:p>
            <a:pPr lvl="2"/>
            <a:r>
              <a:rPr lang="en-US" dirty="0"/>
              <a:t>Accepted any benzo with a sensible dose and route repeated up to 2 times</a:t>
            </a:r>
          </a:p>
          <a:p>
            <a:pPr lvl="1"/>
            <a:r>
              <a:rPr lang="en-US" sz="2000" dirty="0"/>
              <a:t>Levetiracetam 40mg/kg (accepted 20mg-50mg/kg) IV over 5 mins</a:t>
            </a:r>
          </a:p>
          <a:p>
            <a:pPr lvl="1"/>
            <a:r>
              <a:rPr lang="en-US" sz="2000" dirty="0"/>
              <a:t>Phenytoin 20mg/kg IV over 20-30 minutes</a:t>
            </a:r>
          </a:p>
          <a:p>
            <a:pPr lvl="1"/>
            <a:r>
              <a:rPr lang="en-US" sz="2000" dirty="0"/>
              <a:t>Also accepted phenobarbitone 20mg/kg IV over 20 minutes</a:t>
            </a:r>
          </a:p>
          <a:p>
            <a:pPr lvl="1"/>
            <a:r>
              <a:rPr lang="en-US" sz="2000" dirty="0"/>
              <a:t>Accepted glucose 10% 2ml/kg </a:t>
            </a:r>
          </a:p>
          <a:p>
            <a:r>
              <a:rPr lang="en-US" sz="2000" dirty="0"/>
              <a:t>There was a point for the drug and a point for the dose/ delivery</a:t>
            </a:r>
          </a:p>
          <a:p>
            <a:r>
              <a:rPr lang="en-US" sz="2000" b="1" dirty="0"/>
              <a:t>PRESCRIBE</a:t>
            </a:r>
            <a:r>
              <a:rPr lang="en-US" sz="2000" dirty="0"/>
              <a:t> means drug, dose, route and special instructions e.g. infusion time. Spelling mistakes/ typos lose marks. Generic names are preferred.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5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2A5F-744F-0E4C-A774-6A4855D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784EB-B5B4-3E4A-A2C1-905B94135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173E90-B20C-D24D-AF14-4C673BA4C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8961" y="251354"/>
            <a:ext cx="8318500" cy="1092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1F77A-DCBC-8D4C-B925-72F712C06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48241-1ECB-BF4D-BA42-A9DCE8936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1343554"/>
            <a:ext cx="10515600" cy="4487863"/>
          </a:xfrm>
        </p:spPr>
        <p:txBody>
          <a:bodyPr>
            <a:noAutofit/>
          </a:bodyPr>
          <a:lstStyle/>
          <a:p>
            <a:r>
              <a:rPr lang="en-US" dirty="0"/>
              <a:t>Safe preparation for intubation of a </a:t>
            </a:r>
            <a:r>
              <a:rPr lang="en-US" dirty="0" err="1"/>
              <a:t>paediatric</a:t>
            </a:r>
            <a:r>
              <a:rPr lang="en-US" dirty="0"/>
              <a:t> patient</a:t>
            </a:r>
          </a:p>
          <a:p>
            <a:r>
              <a:rPr lang="en-US" dirty="0"/>
              <a:t>Four drugs with a reason</a:t>
            </a:r>
          </a:p>
          <a:p>
            <a:r>
              <a:rPr lang="en-US" dirty="0"/>
              <a:t>Induction</a:t>
            </a:r>
          </a:p>
          <a:p>
            <a:pPr lvl="1"/>
            <a:r>
              <a:rPr lang="en-US" sz="1800" dirty="0"/>
              <a:t>Ideal: Ketamine (dose 2mg/kg)</a:t>
            </a:r>
          </a:p>
          <a:p>
            <a:pPr lvl="1"/>
            <a:r>
              <a:rPr lang="en-US" sz="1800" dirty="0"/>
              <a:t>Accepted propofol +/- fentanyl; thiopentone</a:t>
            </a:r>
          </a:p>
          <a:p>
            <a:r>
              <a:rPr lang="en-US" dirty="0"/>
              <a:t>Paralysis</a:t>
            </a:r>
          </a:p>
          <a:p>
            <a:pPr lvl="1"/>
            <a:r>
              <a:rPr lang="en-US" sz="1800" dirty="0"/>
              <a:t>Roc or </a:t>
            </a:r>
            <a:r>
              <a:rPr lang="en-US" sz="1800" dirty="0" err="1"/>
              <a:t>sux</a:t>
            </a:r>
            <a:endParaRPr lang="en-US" sz="1800" dirty="0"/>
          </a:p>
          <a:p>
            <a:r>
              <a:rPr lang="en-US" dirty="0"/>
              <a:t>Ongoing sedation</a:t>
            </a:r>
          </a:p>
          <a:p>
            <a:pPr lvl="1"/>
            <a:r>
              <a:rPr lang="en-US" sz="1800" dirty="0" err="1"/>
              <a:t>Midaz</a:t>
            </a:r>
            <a:r>
              <a:rPr lang="en-US" sz="1800" dirty="0"/>
              <a:t> and morph be the norm but propofol also acceptable</a:t>
            </a:r>
          </a:p>
          <a:p>
            <a:r>
              <a:rPr lang="en-US" dirty="0"/>
              <a:t>Rescue meds</a:t>
            </a:r>
          </a:p>
          <a:p>
            <a:pPr lvl="1"/>
            <a:r>
              <a:rPr lang="en-US" sz="1800" dirty="0"/>
              <a:t>Adrenaline/ metaraminol for hypotension</a:t>
            </a:r>
          </a:p>
          <a:p>
            <a:pPr lvl="1"/>
            <a:r>
              <a:rPr lang="en-US" sz="1800" dirty="0"/>
              <a:t>Atropine for bradycardia with intubation</a:t>
            </a:r>
          </a:p>
          <a:p>
            <a:r>
              <a:rPr lang="en-US" b="1" dirty="0"/>
              <a:t>LIST</a:t>
            </a:r>
            <a:r>
              <a:rPr lang="en-US" dirty="0"/>
              <a:t> drugs- don’t need doses*. If you get the drug right and dose wrong you lose the mark.</a:t>
            </a:r>
          </a:p>
        </p:txBody>
      </p:sp>
    </p:spTree>
    <p:extLst>
      <p:ext uri="{BB962C8B-B14F-4D97-AF65-F5344CB8AC3E}">
        <p14:creationId xmlns:p14="http://schemas.microsoft.com/office/powerpoint/2010/main" val="341747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1DE0-AB0E-D345-BE5F-4DECE63B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4F767-25D0-6543-9F72-8C778AE00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E9A462-3652-C248-B95E-19C88007C8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52661" y="147637"/>
            <a:ext cx="7531100" cy="10414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CDE2C-4983-F84B-B714-FA360B770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FD2D4-F029-1C45-A5C7-6EACBCFA0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1231899"/>
            <a:ext cx="10515600" cy="3684588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Safe trouble shooting of ventilator</a:t>
            </a:r>
          </a:p>
          <a:p>
            <a:r>
              <a:rPr lang="en-US" sz="2200" dirty="0"/>
              <a:t>For hypoxia:</a:t>
            </a:r>
          </a:p>
          <a:p>
            <a:pPr lvl="1"/>
            <a:r>
              <a:rPr lang="en-US" sz="2200" dirty="0"/>
              <a:t>Increase FiO2 (to 100% and wean as tolerated)</a:t>
            </a:r>
          </a:p>
          <a:p>
            <a:pPr lvl="1"/>
            <a:r>
              <a:rPr lang="en-US" sz="2200" dirty="0"/>
              <a:t>Increase PEEP</a:t>
            </a:r>
          </a:p>
          <a:p>
            <a:pPr lvl="1"/>
            <a:r>
              <a:rPr lang="en-US" sz="2200" dirty="0"/>
              <a:t>Increase IT</a:t>
            </a:r>
          </a:p>
          <a:p>
            <a:pPr lvl="2"/>
            <a:r>
              <a:rPr lang="en-US" sz="2200" dirty="0"/>
              <a:t>Accepted decrease I:E ratio or decrease RR as do same</a:t>
            </a:r>
          </a:p>
          <a:p>
            <a:pPr lvl="1"/>
            <a:r>
              <a:rPr lang="en-US" sz="2200" dirty="0"/>
              <a:t>Increase PIP/ TV </a:t>
            </a:r>
          </a:p>
          <a:p>
            <a:pPr lvl="2"/>
            <a:r>
              <a:rPr lang="en-US" sz="2200" dirty="0"/>
              <a:t>To </a:t>
            </a:r>
            <a:r>
              <a:rPr lang="en-US" sz="2200" dirty="0" err="1"/>
              <a:t>rerecruit</a:t>
            </a:r>
            <a:endParaRPr lang="en-US" sz="2200" dirty="0"/>
          </a:p>
          <a:p>
            <a:pPr lvl="1"/>
            <a:r>
              <a:rPr lang="en-US" sz="2200" dirty="0"/>
              <a:t>Also accepted- change to SIMV</a:t>
            </a:r>
          </a:p>
          <a:p>
            <a:pPr lvl="1"/>
            <a:r>
              <a:rPr lang="en-US" sz="2200" dirty="0"/>
              <a:t>Did not accept increase RR</a:t>
            </a:r>
          </a:p>
          <a:p>
            <a:pPr lvl="2"/>
            <a:r>
              <a:rPr lang="en-US" sz="2200" dirty="0"/>
              <a:t>CO2 out = alveolar ventilation= RR x (Tidal volume- dead space)</a:t>
            </a:r>
          </a:p>
          <a:p>
            <a:pPr lvl="1"/>
            <a:r>
              <a:rPr lang="en-US" sz="2200" dirty="0"/>
              <a:t>Did not accept increase I:E as would decrease IT and not setting for breath stacking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3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905-0E5F-664A-99D8-C79C5EC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77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9596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{EF70A271-2966-B242-B37E-FEF234E779EB}tf10001063</Template>
  <TotalTime>5417</TotalTime>
  <Words>316</Words>
  <Application>Microsoft Macintosh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Question 18  Paediatric Resus=18 marks Pass mark = 13.5  PASS = 34 (81%) Failed = 8 (19%) HIGH = 18 LOW = 9 average = 14.8 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18 </dc:title>
  <dc:creator>Robert Seith</dc:creator>
  <cp:lastModifiedBy>Robert Seith</cp:lastModifiedBy>
  <cp:revision>12</cp:revision>
  <dcterms:created xsi:type="dcterms:W3CDTF">2021-03-13T06:26:06Z</dcterms:created>
  <dcterms:modified xsi:type="dcterms:W3CDTF">2021-03-17T00:43:31Z</dcterms:modified>
</cp:coreProperties>
</file>