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756775" cy="7315200"/>
  <p:notesSz cx="6797675" cy="9926638"/>
  <p:defaultTextStyle>
    <a:defPPr>
      <a:defRPr lang="en-AU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>
      <p:cViewPr varScale="1">
        <p:scale>
          <a:sx n="120" d="100"/>
          <a:sy n="120" d="100"/>
        </p:scale>
        <p:origin x="1712" y="184"/>
      </p:cViewPr>
      <p:guideLst>
        <p:guide orient="horz" pos="2304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80D048E-1A2B-4AB7-B353-D0A462F4EF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02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D4914C5-2289-4BC1-AD50-5CF83EA0DC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238-SH MC Powerpoi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4"/>
          <a:stretch/>
        </p:blipFill>
        <p:spPr bwMode="auto">
          <a:xfrm>
            <a:off x="1" y="5989638"/>
            <a:ext cx="27871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898525"/>
            <a:ext cx="8653462" cy="3149600"/>
          </a:xfrm>
          <a:noFill/>
        </p:spPr>
        <p:txBody>
          <a:bodyPr lIns="90000" tIns="90000"/>
          <a:lstStyle>
            <a:lvl1pPr>
              <a:defRPr sz="6000">
                <a:solidFill>
                  <a:schemeClr val="hlink"/>
                </a:solidFill>
                <a:latin typeface="Helvetica" pitchFamily="-106" charset="0"/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8610600" cy="1447800"/>
          </a:xfrm>
        </p:spPr>
        <p:txBody>
          <a:bodyPr/>
          <a:lstStyle>
            <a:lvl1pPr marL="0" indent="0">
              <a:buFont typeface="Arial" pitchFamily="-106" charset="0"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 descr="MCH_Logo_Fin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57" y="6105872"/>
            <a:ext cx="1466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2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49FEE-58E7-42F2-8C2E-64433F32B659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20302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859CC4-CF44-402A-BBA6-FF099CF116EE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324230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020025-6191-4C37-9C47-BCD6BDA07922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26578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6B9418-9C05-447C-B906-7B631959A857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5646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775" cy="138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99537-67CC-4248-B44B-1327FD80AFF7}" type="slidenum">
              <a:rPr lang="en-AU"/>
              <a:pPr>
                <a:defRPr/>
              </a:pPr>
              <a:t>‹#›</a:t>
            </a:fld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32809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56775" cy="1381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000" tIns="288000" rIns="720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863758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77113" y="222250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81800"/>
            <a:ext cx="3092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780213"/>
            <a:ext cx="2032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smtClean="0">
                <a:latin typeface="Arial" pitchFamily="34" charset="0"/>
              </a:defRPr>
            </a:lvl1pPr>
          </a:lstStyle>
          <a:p>
            <a:pPr>
              <a:defRPr/>
            </a:pPr>
            <a:fld id="{17FC66F9-FC2C-4671-86E2-7804544AA6C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8" name="Picture 7" descr="3238-SH MC Powerpoint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4"/>
          <a:stretch/>
        </p:blipFill>
        <p:spPr bwMode="auto">
          <a:xfrm>
            <a:off x="1" y="5989638"/>
            <a:ext cx="27871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CH_Logo_Final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57" y="6105872"/>
            <a:ext cx="1466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  <a:ea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  <a:ea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  <a:ea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  <a:ea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-106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3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669925" indent="-1952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46163" indent="-18573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27150" indent="-9048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17176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748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6320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892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464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 </a:t>
            </a:r>
            <a:br>
              <a:rPr lang="en-AU" dirty="0"/>
            </a:br>
            <a:r>
              <a:rPr lang="en-AU" dirty="0"/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FA661-8BE8-5443-BA61-FA591CB5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467" y="0"/>
            <a:ext cx="5240308" cy="731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0D6ED-2093-5946-8105-4AFAA4D578DF}"/>
              </a:ext>
            </a:extLst>
          </p:cNvPr>
          <p:cNvSpPr txBox="1"/>
          <p:nvPr/>
        </p:nvSpPr>
        <p:spPr>
          <a:xfrm>
            <a:off x="52231" y="4912242"/>
            <a:ext cx="38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Simon Craig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12A7-708D-1447-8BC1-B3586617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“basics”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DFB7-15EA-B54B-B1E5-468ACBCC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say things that draw attention to yourself.</a:t>
            </a:r>
          </a:p>
          <a:p>
            <a:endParaRPr lang="en-US" dirty="0"/>
          </a:p>
          <a:p>
            <a:r>
              <a:rPr lang="en-US" dirty="0"/>
              <a:t>You will only frighten the examiner and draw attention to yourself!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ED physician </a:t>
            </a:r>
            <a:r>
              <a:rPr lang="en-US" dirty="0"/>
              <a:t>doing a </a:t>
            </a:r>
            <a:r>
              <a:rPr lang="en-US" b="1" dirty="0"/>
              <a:t>lateral canthotomy </a:t>
            </a:r>
            <a:r>
              <a:rPr lang="en-US" sz="3600" b="1" dirty="0"/>
              <a:t>in a child </a:t>
            </a:r>
            <a:r>
              <a:rPr lang="en-US" u="sng" dirty="0"/>
              <a:t>without</a:t>
            </a:r>
            <a:r>
              <a:rPr lang="en-US" dirty="0"/>
              <a:t> trauma based on measurement of IOP is a little “out there”</a:t>
            </a:r>
          </a:p>
        </p:txBody>
      </p:sp>
    </p:spTree>
    <p:extLst>
      <p:ext uri="{BB962C8B-B14F-4D97-AF65-F5344CB8AC3E}">
        <p14:creationId xmlns:p14="http://schemas.microsoft.com/office/powerpoint/2010/main" val="59275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20163-2D6A-7840-8ECC-49062780E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Good luck!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5E9D4C-3354-4541-B6F7-BFA73D672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19FD-8BFC-3541-BC97-B589AEB1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year-old boy.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9A97AF-D037-C54C-8E45-4AFCF1D202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581" y="1762125"/>
            <a:ext cx="6320701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1B3D-584C-DE43-BA68-D60E106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3BB6-6007-0B49-9B22-E5FCEA54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on history and examination which can help distinguish </a:t>
            </a:r>
            <a:r>
              <a:rPr lang="en-US" b="1" dirty="0"/>
              <a:t>periorbital</a:t>
            </a:r>
            <a:r>
              <a:rPr lang="en-US" dirty="0"/>
              <a:t> (pre-septal) cellulitis from </a:t>
            </a:r>
            <a:r>
              <a:rPr lang="en-US" b="1" dirty="0"/>
              <a:t>orbital</a:t>
            </a:r>
            <a:r>
              <a:rPr lang="en-US" dirty="0"/>
              <a:t> (post-septal) cellulitis</a:t>
            </a:r>
          </a:p>
          <a:p>
            <a:endParaRPr lang="en-US" dirty="0"/>
          </a:p>
          <a:p>
            <a:r>
              <a:rPr lang="en-US" dirty="0"/>
              <a:t>8 marks available</a:t>
            </a:r>
          </a:p>
          <a:p>
            <a:endParaRPr lang="en-US" dirty="0"/>
          </a:p>
          <a:p>
            <a:r>
              <a:rPr lang="en-US" u="sng" dirty="0"/>
              <a:t>Easy</a:t>
            </a:r>
            <a:r>
              <a:rPr lang="en-US" dirty="0"/>
              <a:t> question!</a:t>
            </a:r>
          </a:p>
          <a:p>
            <a:r>
              <a:rPr lang="en-US" dirty="0"/>
              <a:t>6 is a “pass” for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8D75-AE2B-1047-B8C7-A0E34B26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(8 marks)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300B7-4D34-CB45-9D54-D69FF3EE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8" y="2016681"/>
            <a:ext cx="8637587" cy="36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6EB7-772F-5F42-9831-FAA23A44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CDA2-99E8-A245-A7F0-6146FB1E7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gave marks for RAPD</a:t>
            </a:r>
          </a:p>
          <a:p>
            <a:endParaRPr lang="en-US" dirty="0"/>
          </a:p>
          <a:p>
            <a:r>
              <a:rPr lang="en-US" dirty="0"/>
              <a:t>Less useful answers</a:t>
            </a:r>
          </a:p>
          <a:p>
            <a:pPr lvl="1"/>
            <a:r>
              <a:rPr lang="en-US" dirty="0"/>
              <a:t>“Fever” in both columns</a:t>
            </a:r>
          </a:p>
          <a:p>
            <a:pPr lvl="1"/>
            <a:r>
              <a:rPr lang="en-US" dirty="0"/>
              <a:t>Septic shock / meningitis (pretty uncommon!)</a:t>
            </a:r>
          </a:p>
          <a:p>
            <a:pPr lvl="1"/>
            <a:r>
              <a:rPr lang="en-US" dirty="0"/>
              <a:t>“Injected cornea”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1BCE-55C5-694A-9CD3-F661E2D0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6C5F-9923-7F4B-8F2E-FCB26736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scan shows orbital cellulitis with large periosteal abscess</a:t>
            </a:r>
          </a:p>
          <a:p>
            <a:endParaRPr lang="en-US" dirty="0"/>
          </a:p>
          <a:p>
            <a:r>
              <a:rPr lang="en-US" dirty="0"/>
              <a:t>List 4 specific management steps</a:t>
            </a:r>
          </a:p>
        </p:txBody>
      </p:sp>
    </p:spTree>
    <p:extLst>
      <p:ext uri="{BB962C8B-B14F-4D97-AF65-F5344CB8AC3E}">
        <p14:creationId xmlns:p14="http://schemas.microsoft.com/office/powerpoint/2010/main" val="18938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BE83-710A-7346-A853-AC9CD1D3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(4 marks)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E0D432-88AB-5C47-8493-1B334DF2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8" y="2279260"/>
            <a:ext cx="8637587" cy="31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7988-2874-B140-BD8B-1447B6D8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0776-117F-1941-A0EB-8DF0520D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Done reasonably well, however…..</a:t>
            </a:r>
          </a:p>
          <a:p>
            <a:pPr lvl="1"/>
            <a:r>
              <a:rPr lang="en-US" dirty="0"/>
              <a:t>A number of people advocated for lateral canthotomy (guided by measurement of IOP)</a:t>
            </a:r>
          </a:p>
          <a:p>
            <a:pPr lvl="1"/>
            <a:r>
              <a:rPr lang="en-US" dirty="0"/>
              <a:t>Some “odd” antibiotic choices</a:t>
            </a:r>
          </a:p>
          <a:p>
            <a:pPr lvl="1"/>
            <a:r>
              <a:rPr lang="en-US" dirty="0"/>
              <a:t>Medication doses incorrect</a:t>
            </a:r>
          </a:p>
          <a:p>
            <a:pPr lvl="1"/>
            <a:r>
              <a:rPr lang="en-US" dirty="0"/>
              <a:t>Incorrect IV fluid choice</a:t>
            </a:r>
          </a:p>
          <a:p>
            <a:pPr lvl="1"/>
            <a:r>
              <a:rPr lang="en-US" dirty="0"/>
              <a:t>ICU admission</a:t>
            </a:r>
          </a:p>
        </p:txBody>
      </p:sp>
    </p:spTree>
    <p:extLst>
      <p:ext uri="{BB962C8B-B14F-4D97-AF65-F5344CB8AC3E}">
        <p14:creationId xmlns:p14="http://schemas.microsoft.com/office/powerpoint/2010/main" val="27670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D612-6662-EA40-84B0-0DAE8F01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“basics”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20EE-911C-954D-85AA-A3629834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drug with no dose is better than an incorrect dose</a:t>
            </a:r>
          </a:p>
          <a:p>
            <a:endParaRPr lang="en-US" dirty="0"/>
          </a:p>
          <a:p>
            <a:r>
              <a:rPr lang="en-US" dirty="0"/>
              <a:t>Children are dosed by the kg</a:t>
            </a:r>
          </a:p>
          <a:p>
            <a:endParaRPr lang="en-US" dirty="0"/>
          </a:p>
          <a:p>
            <a:r>
              <a:rPr lang="en-US" dirty="0"/>
              <a:t>Usual maintenance in kids is 					0.9% NaCl + 5% glucose						(</a:t>
            </a:r>
            <a:r>
              <a:rPr lang="en-US" u="sng" dirty="0"/>
              <a:t>not</a:t>
            </a:r>
            <a:r>
              <a:rPr lang="en-US" dirty="0"/>
              <a:t> Normal saline)</a:t>
            </a:r>
          </a:p>
        </p:txBody>
      </p:sp>
    </p:spTree>
    <p:extLst>
      <p:ext uri="{BB962C8B-B14F-4D97-AF65-F5344CB8AC3E}">
        <p14:creationId xmlns:p14="http://schemas.microsoft.com/office/powerpoint/2010/main" val="3411096677"/>
      </p:ext>
    </p:extLst>
  </p:cSld>
  <p:clrMapOvr>
    <a:masterClrMapping/>
  </p:clrMapOvr>
</p:sld>
</file>

<file path=ppt/theme/theme1.xml><?xml version="1.0" encoding="utf-8"?>
<a:theme xmlns:a="http://schemas.openxmlformats.org/drawingml/2006/main" name="MC PowerPoint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4C6E5"/>
      </a:accent1>
      <a:accent2>
        <a:srgbClr val="498ECC"/>
      </a:accent2>
      <a:accent3>
        <a:srgbClr val="FFFFFF"/>
      </a:accent3>
      <a:accent4>
        <a:srgbClr val="000000"/>
      </a:accent4>
      <a:accent5>
        <a:srgbClr val="CFDFF0"/>
      </a:accent5>
      <a:accent6>
        <a:srgbClr val="4180B9"/>
      </a:accent6>
      <a:hlink>
        <a:srgbClr val="1766A7"/>
      </a:hlink>
      <a:folHlink>
        <a:srgbClr val="A4C6E5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498ECC"/>
        </a:dk2>
        <a:lt2>
          <a:srgbClr val="808080"/>
        </a:lt2>
        <a:accent1>
          <a:srgbClr val="A4C6E5"/>
        </a:accent1>
        <a:accent2>
          <a:srgbClr val="498ECC"/>
        </a:accent2>
        <a:accent3>
          <a:srgbClr val="FFFFFF"/>
        </a:accent3>
        <a:accent4>
          <a:srgbClr val="000000"/>
        </a:accent4>
        <a:accent5>
          <a:srgbClr val="CFDFF0"/>
        </a:accent5>
        <a:accent6>
          <a:srgbClr val="4180B9"/>
        </a:accent6>
        <a:hlink>
          <a:srgbClr val="1766A7"/>
        </a:hlink>
        <a:folHlink>
          <a:srgbClr val="A4C6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 PowerPoint Template</Template>
  <TotalTime>22</TotalTime>
  <Words>217</Words>
  <Application>Microsoft Macintosh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Helvetica</vt:lpstr>
      <vt:lpstr>MC PowerPoint Template</vt:lpstr>
      <vt:lpstr>Question  16</vt:lpstr>
      <vt:lpstr>8 year-old boy. </vt:lpstr>
      <vt:lpstr>Part 1</vt:lpstr>
      <vt:lpstr>Part 1 (8 marks)</vt:lpstr>
      <vt:lpstr>Part 1</vt:lpstr>
      <vt:lpstr>Part 2</vt:lpstr>
      <vt:lpstr>Part 2 (4 marks)</vt:lpstr>
      <vt:lpstr>Part 2</vt:lpstr>
      <vt:lpstr>A few “basics”</vt:lpstr>
      <vt:lpstr>A few “basics”</vt:lpstr>
      <vt:lpstr>Good luck!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 16</dc:title>
  <dc:subject/>
  <dc:creator>Simon Craig</dc:creator>
  <cp:keywords/>
  <dc:description/>
  <cp:lastModifiedBy>Simon Craig</cp:lastModifiedBy>
  <cp:revision>3</cp:revision>
  <cp:lastPrinted>2013-04-11T05:41:15Z</cp:lastPrinted>
  <dcterms:created xsi:type="dcterms:W3CDTF">2019-09-18T13:18:44Z</dcterms:created>
  <dcterms:modified xsi:type="dcterms:W3CDTF">2019-09-18T13:40:58Z</dcterms:modified>
  <cp:category/>
</cp:coreProperties>
</file>