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83" d="100"/>
          <a:sy n="183" d="100"/>
        </p:scale>
        <p:origin x="-2436" y="-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80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24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95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48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19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70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5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13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68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89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59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F481-B754-483D-A2E8-59F8C19109B5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09EE30-04EA-4389-B828-2FBB4229F609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24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7DD89-421C-434F-AFC7-7A3B36AC6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16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F6BCF-FD20-48E1-9A2C-E98CC3D77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Sheila Bryan</a:t>
            </a:r>
          </a:p>
          <a:p>
            <a:r>
              <a:rPr lang="en-US" dirty="0"/>
              <a:t>Network DEMT Monash Health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134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4565F-EE6D-4A56-A6F8-F4A1FDB1E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5BEA22-54A3-4468-A7D6-957FC05ACF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566873"/>
              </p:ext>
            </p:extLst>
          </p:nvPr>
        </p:nvGraphicFramePr>
        <p:xfrm>
          <a:off x="5295320" y="1789176"/>
          <a:ext cx="6253213" cy="4349504"/>
        </p:xfrm>
        <a:graphic>
          <a:graphicData uri="http://schemas.openxmlformats.org/drawingml/2006/table">
            <a:tbl>
              <a:tblPr/>
              <a:tblGrid>
                <a:gridCol w="2121125">
                  <a:extLst>
                    <a:ext uri="{9D8B030D-6E8A-4147-A177-3AD203B41FA5}">
                      <a16:colId xmlns:a16="http://schemas.microsoft.com/office/drawing/2014/main" val="1935012516"/>
                    </a:ext>
                  </a:extLst>
                </a:gridCol>
                <a:gridCol w="4132088">
                  <a:extLst>
                    <a:ext uri="{9D8B030D-6E8A-4147-A177-3AD203B41FA5}">
                      <a16:colId xmlns:a16="http://schemas.microsoft.com/office/drawing/2014/main" val="439053136"/>
                    </a:ext>
                  </a:extLst>
                </a:gridCol>
              </a:tblGrid>
              <a:tr h="68487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GCS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12479"/>
                  </a:ext>
                </a:extLst>
              </a:tr>
              <a:tr h="11474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HR</a:t>
                      </a:r>
                      <a:b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endParaRPr lang="en-AU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110reg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444718"/>
                  </a:ext>
                </a:extLst>
              </a:tr>
              <a:tr h="11474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BP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120/80</a:t>
                      </a:r>
                      <a:b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endParaRPr lang="en-AU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42161"/>
                  </a:ext>
                </a:extLst>
              </a:tr>
              <a:tr h="68487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RR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70404"/>
                  </a:ext>
                </a:extLst>
              </a:tr>
              <a:tr h="68487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Sats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3000" b="0" i="0" u="none" strike="noStrike">
                          <a:effectLst/>
                          <a:latin typeface="Arial" panose="020B0604020202020204" pitchFamily="34" charset="0"/>
                        </a:rPr>
                        <a:t>100% RA</a:t>
                      </a:r>
                    </a:p>
                  </a:txBody>
                  <a:tcPr marL="80308" marR="80308" marT="80308" marB="803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64374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197DD09-A3E9-45A6-AA63-3FD606CD0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A 35 year old female presents to the Emergency Dept. with an acute onset of severe LIF pain.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List three (3) differential diagnoses and complete the table below with one feature each on history, examination and investigation finding that is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most supportive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 of the diagnosis.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</a:rPr>
              <a:t>(Marked out of 12.0)</a:t>
            </a:r>
          </a:p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324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D0EE-CA81-4E13-8A1E-91F1A846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929046"/>
          </a:xfrm>
        </p:spPr>
        <p:txBody>
          <a:bodyPr>
            <a:normAutofit/>
          </a:bodyPr>
          <a:lstStyle/>
          <a:p>
            <a:pPr algn="ctr"/>
            <a:endParaRPr lang="en-AU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0D9C4D-0925-4760-8F7C-A1248108DC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069832"/>
              </p:ext>
            </p:extLst>
          </p:nvPr>
        </p:nvGraphicFramePr>
        <p:xfrm>
          <a:off x="1289304" y="2647806"/>
          <a:ext cx="9637779" cy="26666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46547">
                  <a:extLst>
                    <a:ext uri="{9D8B030D-6E8A-4147-A177-3AD203B41FA5}">
                      <a16:colId xmlns:a16="http://schemas.microsoft.com/office/drawing/2014/main" val="2617273411"/>
                    </a:ext>
                  </a:extLst>
                </a:gridCol>
                <a:gridCol w="1316265">
                  <a:extLst>
                    <a:ext uri="{9D8B030D-6E8A-4147-A177-3AD203B41FA5}">
                      <a16:colId xmlns:a16="http://schemas.microsoft.com/office/drawing/2014/main" val="2670598310"/>
                    </a:ext>
                  </a:extLst>
                </a:gridCol>
                <a:gridCol w="1556048">
                  <a:extLst>
                    <a:ext uri="{9D8B030D-6E8A-4147-A177-3AD203B41FA5}">
                      <a16:colId xmlns:a16="http://schemas.microsoft.com/office/drawing/2014/main" val="1182777628"/>
                    </a:ext>
                  </a:extLst>
                </a:gridCol>
                <a:gridCol w="2513623">
                  <a:extLst>
                    <a:ext uri="{9D8B030D-6E8A-4147-A177-3AD203B41FA5}">
                      <a16:colId xmlns:a16="http://schemas.microsoft.com/office/drawing/2014/main" val="1628082911"/>
                    </a:ext>
                  </a:extLst>
                </a:gridCol>
                <a:gridCol w="3105296">
                  <a:extLst>
                    <a:ext uri="{9D8B030D-6E8A-4147-A177-3AD203B41FA5}">
                      <a16:colId xmlns:a16="http://schemas.microsoft.com/office/drawing/2014/main" val="2636509582"/>
                    </a:ext>
                  </a:extLst>
                </a:gridCol>
              </a:tblGrid>
              <a:tr h="666660">
                <a:tc>
                  <a:txBody>
                    <a:bodyPr/>
                    <a:lstStyle/>
                    <a:p>
                      <a:pPr algn="ctr"/>
                      <a:r>
                        <a:rPr lang="en-AU" sz="1600" b="1" cap="none" spc="0">
                          <a:solidFill>
                            <a:schemeClr val="tx1"/>
                          </a:solidFill>
                          <a:effectLst/>
                        </a:rPr>
                        <a:t>Diff. Diagnosis</a:t>
                      </a:r>
                    </a:p>
                  </a:txBody>
                  <a:tcPr marL="62780" marR="9104" marT="17937" marB="13452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cap="none" spc="0">
                          <a:solidFill>
                            <a:schemeClr val="tx1"/>
                          </a:solidFill>
                          <a:effectLst/>
                        </a:rPr>
                        <a:t>History</a:t>
                      </a:r>
                    </a:p>
                  </a:txBody>
                  <a:tcPr marL="62780" marR="9104" marT="17937" marB="13452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cap="none" spc="0">
                          <a:solidFill>
                            <a:schemeClr val="tx1"/>
                          </a:solidFill>
                          <a:effectLst/>
                        </a:rPr>
                        <a:t>Examination</a:t>
                      </a:r>
                    </a:p>
                  </a:txBody>
                  <a:tcPr marL="62780" marR="9104" marT="17937" marB="13452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cap="none" spc="0">
                          <a:solidFill>
                            <a:schemeClr val="tx1"/>
                          </a:solidFill>
                          <a:effectLst/>
                        </a:rPr>
                        <a:t>Investigation Findings</a:t>
                      </a:r>
                    </a:p>
                  </a:txBody>
                  <a:tcPr marL="62780" marR="9104" marT="17937" marB="13452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6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2780" marR="17479" marT="17937" marB="13452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442439"/>
                  </a:ext>
                </a:extLst>
              </a:tr>
              <a:tr h="547080">
                <a:tc>
                  <a:txBody>
                    <a:bodyPr/>
                    <a:lstStyle/>
                    <a:p>
                      <a:pPr algn="ctr" fontAlgn="ctr"/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99513"/>
                  </a:ext>
                </a:extLst>
              </a:tr>
              <a:tr h="726450">
                <a:tc>
                  <a:txBody>
                    <a:bodyPr/>
                    <a:lstStyle/>
                    <a:p>
                      <a:pPr algn="ctr" fontAlgn="ctr"/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550392"/>
                  </a:ext>
                </a:extLst>
              </a:tr>
              <a:tr h="726450">
                <a:tc>
                  <a:txBody>
                    <a:bodyPr/>
                    <a:lstStyle/>
                    <a:p>
                      <a:pPr algn="ctr" fontAlgn="ctr"/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780" marR="9104" marT="17937" marB="13452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3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92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698BC-0AF3-4A4F-86B8-4D251C91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2D41F-5499-4A51-8AEF-1EC1F7598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mark 8/12</a:t>
            </a:r>
          </a:p>
          <a:p>
            <a:r>
              <a:rPr lang="en-US" dirty="0"/>
              <a:t>27/40</a:t>
            </a:r>
          </a:p>
          <a:p>
            <a:r>
              <a:rPr lang="en-US" dirty="0"/>
              <a:t>67.5% pass rate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404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B583-A5E7-4204-9088-3B582355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DDX </a:t>
            </a:r>
            <a:br>
              <a:rPr lang="en-US" dirty="0"/>
            </a:br>
            <a:r>
              <a:rPr lang="en-US" dirty="0"/>
              <a:t>worst first / highest probability / don’t forget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AA83-FD42-47A0-BD28-4980DBEC2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Ovarian torsion</a:t>
            </a:r>
          </a:p>
          <a:p>
            <a:r>
              <a:rPr lang="en-US" dirty="0"/>
              <a:t>Ruptured ovarian cyst</a:t>
            </a:r>
          </a:p>
          <a:p>
            <a:r>
              <a:rPr lang="en-US" dirty="0"/>
              <a:t>Ruptured ectopic pregnancy</a:t>
            </a:r>
          </a:p>
          <a:p>
            <a:endParaRPr lang="en-US" dirty="0"/>
          </a:p>
          <a:p>
            <a:r>
              <a:rPr lang="en-US" dirty="0"/>
              <a:t>Renal colic</a:t>
            </a:r>
          </a:p>
          <a:p>
            <a:endParaRPr lang="en-US" dirty="0"/>
          </a:p>
          <a:p>
            <a:r>
              <a:rPr lang="en-US" dirty="0"/>
              <a:t>PID/TOA</a:t>
            </a:r>
          </a:p>
          <a:p>
            <a:r>
              <a:rPr lang="en-US" dirty="0"/>
              <a:t>Acute diverticulitis</a:t>
            </a:r>
          </a:p>
          <a:p>
            <a:r>
              <a:rPr lang="en-US" dirty="0"/>
              <a:t>Inguinal femoral hernia</a:t>
            </a:r>
          </a:p>
          <a:p>
            <a:endParaRPr lang="en-US" dirty="0"/>
          </a:p>
          <a:p>
            <a:r>
              <a:rPr lang="en-US" dirty="0"/>
              <a:t>Pyelonephritis / male conditions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844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9960E-A31B-45C1-BDE1-C7F2DB763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feature which is most supportive / specific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6833-0BC6-4705-80E8-B325E9BB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Description of </a:t>
            </a:r>
            <a:r>
              <a:rPr lang="en-US" dirty="0" err="1"/>
              <a:t>Sx</a:t>
            </a:r>
            <a:endParaRPr lang="en-US" dirty="0"/>
          </a:p>
          <a:p>
            <a:pPr lvl="1"/>
            <a:r>
              <a:rPr lang="en-US" dirty="0"/>
              <a:t>Risk factors</a:t>
            </a:r>
          </a:p>
          <a:p>
            <a:endParaRPr lang="en-US" dirty="0"/>
          </a:p>
          <a:p>
            <a:r>
              <a:rPr lang="en-US" dirty="0"/>
              <a:t>Examination</a:t>
            </a:r>
          </a:p>
          <a:p>
            <a:pPr lvl="1"/>
            <a:r>
              <a:rPr lang="en-US" dirty="0"/>
              <a:t>Specific or Comparative findings</a:t>
            </a:r>
          </a:p>
          <a:p>
            <a:endParaRPr lang="en-US" dirty="0"/>
          </a:p>
          <a:p>
            <a:r>
              <a:rPr lang="en-US" dirty="0"/>
              <a:t>Investigation</a:t>
            </a:r>
          </a:p>
          <a:p>
            <a:pPr lvl="1"/>
            <a:r>
              <a:rPr lang="en-US" dirty="0"/>
              <a:t>ED</a:t>
            </a:r>
          </a:p>
          <a:p>
            <a:pPr lvl="1"/>
            <a:r>
              <a:rPr lang="en-US" dirty="0"/>
              <a:t>Specific with finding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343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7CB9-A939-4D65-81BF-229FE8EA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feature which is most supportive / specific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6CB4-6B60-482C-8530-9628B7FF2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Investigation findings</a:t>
            </a:r>
          </a:p>
          <a:p>
            <a:r>
              <a:rPr lang="en-US" dirty="0"/>
              <a:t>Specific test with detail 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TV US – free fluid </a:t>
            </a:r>
            <a:r>
              <a:rPr lang="en-US" dirty="0" err="1"/>
              <a:t>andexal</a:t>
            </a:r>
            <a:r>
              <a:rPr lang="en-US" dirty="0"/>
              <a:t> mass or ectopic</a:t>
            </a:r>
          </a:p>
          <a:p>
            <a:pPr lvl="1"/>
            <a:r>
              <a:rPr lang="en-US" dirty="0"/>
              <a:t>FAST free fluid </a:t>
            </a:r>
          </a:p>
          <a:p>
            <a:pPr lvl="1"/>
            <a:r>
              <a:rPr lang="en-US" dirty="0"/>
              <a:t>Empty uterus on TV scan and beta &gt; 1500IU</a:t>
            </a:r>
          </a:p>
          <a:p>
            <a:pPr lvl="1"/>
            <a:r>
              <a:rPr lang="en-US" dirty="0"/>
              <a:t>Doppler impaired ovarian blood flow , whirlpool sign, enlarged ovary</a:t>
            </a:r>
          </a:p>
          <a:p>
            <a:pPr lvl="1"/>
            <a:r>
              <a:rPr lang="en-US" dirty="0"/>
              <a:t>ED ultrasound with hydronephrosis</a:t>
            </a:r>
          </a:p>
          <a:p>
            <a:r>
              <a:rPr lang="en-US" dirty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40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7A9F-984D-4AC4-AF3A-4A5EDDEC0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Marks not awarded for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E9CA7-0A04-40B1-9097-2D871C7D8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Ectopic </a:t>
            </a:r>
            <a:r>
              <a:rPr lang="en-US" dirty="0" err="1"/>
              <a:t>pv</a:t>
            </a:r>
            <a:r>
              <a:rPr lang="en-US" dirty="0"/>
              <a:t> bleeding</a:t>
            </a:r>
          </a:p>
          <a:p>
            <a:pPr lvl="1"/>
            <a:r>
              <a:rPr lang="en-US" dirty="0"/>
              <a:t>PID multiple sexual partners</a:t>
            </a:r>
          </a:p>
          <a:p>
            <a:pPr lvl="1"/>
            <a:r>
              <a:rPr lang="en-US" dirty="0"/>
              <a:t>Previous </a:t>
            </a:r>
            <a:r>
              <a:rPr lang="en-US" dirty="0" err="1"/>
              <a:t>Hx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746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F3B4-2E6E-47F5-8CC2-77F330047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Marks not awarded for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73490-D624-42AA-8406-E364DA5D5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Inx</a:t>
            </a:r>
          </a:p>
          <a:p>
            <a:pPr lvl="1"/>
            <a:r>
              <a:rPr lang="en-US" dirty="0"/>
              <a:t>Pos beta HCG - ectopic</a:t>
            </a:r>
          </a:p>
          <a:p>
            <a:pPr lvl="1"/>
            <a:r>
              <a:rPr lang="en-US" dirty="0"/>
              <a:t>Dip stick + RBC – renal colic</a:t>
            </a:r>
          </a:p>
          <a:p>
            <a:pPr lvl="1"/>
            <a:r>
              <a:rPr lang="en-US" dirty="0"/>
              <a:t>Dx Confirmed on ultrasound – circular logic</a:t>
            </a:r>
          </a:p>
          <a:p>
            <a:pPr lvl="1"/>
            <a:r>
              <a:rPr lang="en-US" dirty="0"/>
              <a:t>Ectopic confirmed with ultrasound or CT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41422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484</TotalTime>
  <Words>246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Question 16 </vt:lpstr>
      <vt:lpstr>PowerPoint Presentation</vt:lpstr>
      <vt:lpstr>PowerPoint Presentation</vt:lpstr>
      <vt:lpstr>PowerPoint Presentation</vt:lpstr>
      <vt:lpstr>DDX  worst first / highest probability / don’t forget</vt:lpstr>
      <vt:lpstr>One feature which is most supportive / specific</vt:lpstr>
      <vt:lpstr>One feature which is most supportive / specific</vt:lpstr>
      <vt:lpstr>Marks not awarded for</vt:lpstr>
      <vt:lpstr>Marks not awarded for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16 </dc:title>
  <dc:creator>Sheila Bryan</dc:creator>
  <cp:lastModifiedBy>Sheila Bryan</cp:lastModifiedBy>
  <cp:revision>2</cp:revision>
  <dcterms:created xsi:type="dcterms:W3CDTF">2022-03-22T21:31:28Z</dcterms:created>
  <dcterms:modified xsi:type="dcterms:W3CDTF">2022-03-23T05:36:16Z</dcterms:modified>
</cp:coreProperties>
</file>