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SAQ 16</a:t>
            </a:r>
          </a:p>
        </p:txBody>
      </p:sp>
      <p:sp>
        <p:nvSpPr>
          <p:cNvPr id="113" name="Shape 113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202051" y="192437"/>
            <a:ext cx="9024934" cy="1407764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A 78 yo female with PMH LTKR AF GORD presents after slipping over in the supermarket. She is very distressed. Ambulance treatment enroute includes NSaline 500mls Airsplint to left leg &amp; fentanyl 250mcg . </a:t>
            </a:r>
            <a:br/>
            <a:r>
              <a:t>BP 180/95 HR 110  Temp 36.5 GCS 14 ( E3 V5 M6) RR 12 Sat 96% on 6L/min</a:t>
            </a:r>
          </a:p>
        </p:txBody>
      </p:sp>
      <p:pic>
        <p:nvPicPr>
          <p:cNvPr id="116" name="image1.jpeg" descr="Macintosh HD:Users:Dad:Desktop:IMG_16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266" y="1600200"/>
            <a:ext cx="3394468" cy="452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2.jpeg" descr="Macintosh HD:Users:Dad:Desktop:IMG_16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2348711"/>
            <a:ext cx="4038600" cy="3028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SAQ 16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List 5 abnormalities on the Xrays</a:t>
            </a:r>
          </a:p>
          <a:p>
            <a:pPr/>
          </a:p>
          <a:p>
            <a:pPr/>
            <a:r>
              <a:t>List 4 options that you will utilize for pain management in this patient</a:t>
            </a:r>
          </a:p>
          <a:p>
            <a:pPr/>
          </a:p>
          <a:p>
            <a:pPr/>
            <a:r>
              <a:t>List &amp; Justify 5 investigations for this pt.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202051" y="192437"/>
            <a:ext cx="9024934" cy="1407764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A 78 yo female with PMH LTKR AF GORD presents after slipping over in the supermarket. She is very distressed. Ambulance treatment enroute includes NSaline 500mls Airsplint to left leg &amp; fentanyl 250mcg . </a:t>
            </a:r>
            <a:br/>
            <a:r>
              <a:t>BP 180/95 HR 110  Temp 36.5 GCS 14 ( E3 V5 M6) RR 12 Sat 96% on 6L/min</a:t>
            </a:r>
          </a:p>
        </p:txBody>
      </p:sp>
      <p:pic>
        <p:nvPicPr>
          <p:cNvPr id="123" name="image1.jpeg" descr="Macintosh HD:Users:Dad:Desktop:IMG_16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266" y="1600200"/>
            <a:ext cx="3394468" cy="452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2.jpeg" descr="Macintosh HD:Users:Dad:Desktop:IMG_16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2348711"/>
            <a:ext cx="4038600" cy="3028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 5 abnormalities of the Xrays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Comminuted distal femur #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Periprosthetic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Impacted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Shortening (amount)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(Lat view) ~5-7cm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Angulation ( degree &amp; direction)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(lat view) ~30-40 degrees dorsal/posterior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Osteoporotic bones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Soft tissue swelling (significant)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Bleeding/anticoagulation/popliteal artery damage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solidFill>
                  <a:srgbClr val="FF0000"/>
                </a:solidFill>
              </a:defRPr>
            </a:pPr>
            <a:r>
              <a:t>NO marks for listing the TKR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6052">
              <a:defRPr sz="3549"/>
            </a:lvl1pPr>
          </a:lstStyle>
          <a:p>
            <a:pPr/>
            <a:r>
              <a:t>List 4 options for pain management in this patient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Analgesia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IV narcotic </a:t>
            </a:r>
            <a:r>
              <a:rPr>
                <a:solidFill>
                  <a:srgbClr val="FF0000"/>
                </a:solidFill>
              </a:rPr>
              <a:t>MUST</a:t>
            </a:r>
            <a:r>
              <a:t> take into account pt has RR 12 &amp; has had 250mcg fentanyl. (dose/total/endpoint)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Non-narcotic IV eg tramadol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Adjuncts such as paracetamol/combination oral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Regional block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Immobilization (after PS or regional block)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Ideally with traction (skin/thomas/donway)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Backslab alone </a:t>
            </a:r>
            <a:r>
              <a:rPr>
                <a:solidFill>
                  <a:srgbClr val="FF0000"/>
                </a:solidFill>
              </a:rPr>
              <a:t>NOT</a:t>
            </a:r>
            <a:r>
              <a:t> enough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Other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Eg Ketamine infusion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 &amp; Justify 5 Investigations</a:t>
            </a:r>
          </a:p>
        </p:txBody>
      </p:sp>
      <p:sp>
        <p:nvSpPr>
          <p:cNvPr id="133" name="Shape 133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FBE</a:t>
            </a:r>
          </a:p>
          <a:p>
            <a:pPr/>
            <a:r>
              <a:t>INR</a:t>
            </a:r>
          </a:p>
          <a:p>
            <a:pPr/>
            <a:r>
              <a:t>G&amp;H</a:t>
            </a:r>
          </a:p>
          <a:p>
            <a:pPr/>
            <a:r>
              <a:t>U+E/RF</a:t>
            </a:r>
          </a:p>
          <a:p>
            <a:pPr/>
            <a:r>
              <a:t>VitD/Ca</a:t>
            </a:r>
          </a:p>
          <a:p>
            <a:pPr/>
            <a:r>
              <a:t>ECG</a:t>
            </a:r>
          </a:p>
        </p:txBody>
      </p:sp>
      <p:sp>
        <p:nvSpPr>
          <p:cNvPr id="134" name="Shape 134"/>
          <p:cNvSpPr/>
          <p:nvPr/>
        </p:nvSpPr>
        <p:spPr>
          <a:xfrm>
            <a:off x="4648200" y="1600200"/>
            <a:ext cx="4038600" cy="3259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CT Knee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ABI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Vascular imaging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Arial"/>
              <a:buChar char="–"/>
              <a:defRPr sz="2400"/>
            </a:pPr>
            <a:r>
              <a:t>Angio/doppler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Xray 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Arial"/>
              <a:buChar char="–"/>
              <a:defRPr sz="2400"/>
            </a:pPr>
            <a:r>
              <a:t>femur/hip/pelvis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Arial"/>
              <a:buChar char="–"/>
              <a:defRPr sz="2400"/>
            </a:pPr>
            <a:r>
              <a:t>Other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457200" y="274638"/>
            <a:ext cx="8229600" cy="552845"/>
          </a:xfrm>
          <a:prstGeom prst="rect">
            <a:avLst/>
          </a:prstGeom>
        </p:spPr>
        <p:txBody>
          <a:bodyPr/>
          <a:lstStyle>
            <a:lvl1pPr defTabSz="379475">
              <a:defRPr sz="3237"/>
            </a:lvl1pPr>
          </a:lstStyle>
          <a:p>
            <a:pPr/>
            <a:r>
              <a:t>List &amp; Justify 5 Investigations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288645" y="827481"/>
            <a:ext cx="8938340" cy="59270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200"/>
              </a:spcBef>
              <a:defRPr sz="1200"/>
            </a:pPr>
            <a:r>
              <a:t>FBE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/>
            </a:pPr>
            <a:r>
              <a:t>Hb /hct useful in deciding if preop or intraoperative transfusion is needed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/>
            </a:pPr>
            <a:r>
              <a:t>Blood loss from # +/- anticog/vessel damage can be &gt;1-3L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 sz="1200">
                <a:solidFill>
                  <a:srgbClr val="008000"/>
                </a:solidFill>
              </a:defRPr>
            </a:pPr>
            <a:r>
              <a:t>INR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008000"/>
                </a:solidFill>
              </a:defRPr>
            </a:pPr>
            <a:r>
              <a:t>Pt with AF/may be anticoagulated/guide reversal Rx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 sz="1200">
                <a:solidFill>
                  <a:srgbClr val="008000"/>
                </a:solidFill>
              </a:defRPr>
            </a:pPr>
            <a:r>
              <a:t>G&amp;H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008000"/>
                </a:solidFill>
              </a:defRPr>
            </a:pPr>
            <a:r>
              <a:t>Anticipate significant blood loss from # +/- anticoag/pop art damage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 sz="1200"/>
            </a:pPr>
            <a:r>
              <a:t>U+E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/>
            </a:pPr>
            <a:r>
              <a:t>Determining renal function &amp; eGFR prior to any contrast 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/>
            </a:pPr>
            <a:r>
              <a:t>VitD/Ca relating to osteoporosis etc would be acceptable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 sz="1200">
                <a:solidFill>
                  <a:srgbClr val="008000"/>
                </a:solidFill>
              </a:defRPr>
            </a:pPr>
            <a:r>
              <a:t>Popliteal vessel imaging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008000"/>
                </a:solidFill>
              </a:defRPr>
            </a:pPr>
            <a:r>
              <a:t>ABI &gt;0.9 serial examination &amp; arterial duplex studies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008000"/>
                </a:solidFill>
              </a:defRPr>
            </a:pPr>
            <a:r>
              <a:t>ABI &lt;0.9 angiography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 sz="1200"/>
            </a:pPr>
            <a:r>
              <a:t>CT Knee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/>
            </a:pPr>
            <a:r>
              <a:t>Scatter artifact from Knee Prosthesis will make this difficult but may provide anatomical detail of fracture fragments &amp; position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 sz="1200">
                <a:solidFill>
                  <a:srgbClr val="008000"/>
                </a:solidFill>
              </a:defRPr>
            </a:pPr>
            <a:r>
              <a:t>Other Xrays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008000"/>
                </a:solidFill>
              </a:defRPr>
            </a:pPr>
            <a:r>
              <a:t>full femur/hip/pelvis important to ensure imaging of entire bone/joints above &amp; below 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008000"/>
                </a:solidFill>
              </a:defRPr>
            </a:pPr>
            <a:r>
              <a:t>Other imaging only if indicated by history or examination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200"/>
              </a:spcBef>
              <a:defRPr sz="1200"/>
            </a:pPr>
            <a:r>
              <a:t>ECG ( pt HR 110 BP 180/95)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/>
            </a:pPr>
            <a:r>
              <a:t>Pt HR 110 determine if currently in AF / LV strain/LVH 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 sz="1200"/>
            </a:pPr>
            <a:r>
              <a:t>CXR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/>
            </a:pPr>
            <a:r>
              <a:t>Current saturation 96%  on 6L &amp; RR 12 makes resp depression from narcotic &gt;&gt;&gt;&gt;likely than chest trauma from simple slip &amp; fall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 sz="1200"/>
            </a:pPr>
            <a:r>
              <a:t>CT head/neck</a:t>
            </a:r>
          </a:p>
          <a:p>
            <a:pPr lvl="1" marL="742950" indent="-285750">
              <a:lnSpc>
                <a:spcPct val="80000"/>
              </a:lnSpc>
              <a:spcBef>
                <a:spcPts val="200"/>
              </a:spcBef>
              <a:defRPr sz="1100"/>
            </a:pPr>
            <a:r>
              <a:t>NB : GCS 14  &amp; anticoagulation if any evidence head strike with fall or focal neurology BUT again may reflect narcotic administration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 sz="1200">
                <a:solidFill>
                  <a:srgbClr val="0000FF"/>
                </a:solidFill>
              </a:defRPr>
            </a:pPr>
          </a:p>
          <a:p>
            <a:pPr>
              <a:lnSpc>
                <a:spcPct val="80000"/>
              </a:lnSpc>
              <a:spcBef>
                <a:spcPts val="200"/>
              </a:spcBef>
              <a:defRPr sz="1200">
                <a:solidFill>
                  <a:srgbClr val="0000FF"/>
                </a:solidFill>
              </a:defRPr>
            </a:pP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>
                <a:solidFill>
                  <a:srgbClr val="0000FF"/>
                </a:solidFill>
              </a:defRPr>
            </a:pPr>
            <a:r>
              <a:t>Investigations looking for infection or cause of fall when the STEM clearly states </a:t>
            </a:r>
            <a:r>
              <a:rPr>
                <a:solidFill>
                  <a:srgbClr val="FF0000"/>
                </a:solidFill>
              </a:rPr>
              <a:t>SLIPPED in the supermarket </a:t>
            </a:r>
            <a:r>
              <a:t>miss the point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