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0" r:id="rId4"/>
    <p:sldId id="284" r:id="rId5"/>
    <p:sldId id="274" r:id="rId6"/>
    <p:sldId id="280" r:id="rId7"/>
    <p:sldId id="281" r:id="rId8"/>
    <p:sldId id="283" r:id="rId9"/>
    <p:sldId id="282" r:id="rId10"/>
    <p:sldId id="285" r:id="rId11"/>
    <p:sldId id="273" r:id="rId1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886">
          <p15:clr>
            <a:srgbClr val="A4A3A4"/>
          </p15:clr>
        </p15:guide>
        <p15:guide id="3" orient="horz" pos="1434">
          <p15:clr>
            <a:srgbClr val="A4A3A4"/>
          </p15:clr>
        </p15:guide>
        <p15:guide id="4" pos="2880">
          <p15:clr>
            <a:srgbClr val="A4A3A4"/>
          </p15:clr>
        </p15:guide>
        <p15:guide id="5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73412"/>
  </p:normalViewPr>
  <p:slideViewPr>
    <p:cSldViewPr>
      <p:cViewPr varScale="1">
        <p:scale>
          <a:sx n="84" d="100"/>
          <a:sy n="84" d="100"/>
        </p:scale>
        <p:origin x="1240" y="184"/>
      </p:cViewPr>
      <p:guideLst>
        <p:guide orient="horz" pos="2160"/>
        <p:guide orient="horz" pos="2886"/>
        <p:guide orient="horz" pos="1434"/>
        <p:guide pos="2880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alt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alt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alt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882483-91BD-4AFE-BAE9-212C6E519A51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E3C68-EDB3-466C-9775-F0BF0CEB4FDA}" type="slidenum">
              <a:rPr lang="en-AU" altLang="en-US"/>
              <a:pPr/>
              <a:t>1</a:t>
            </a:fld>
            <a:endParaRPr lang="en-AU" altLang="en-US" dirty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generally in a just culture inadvertent human error, freely admitted, is not normally subject to sanction to encourage reporting of safety issues. </a:t>
            </a:r>
          </a:p>
          <a:p>
            <a:r>
              <a:rPr lang="en-US" sz="1200" dirty="0"/>
              <a:t>In a just culture investigators principally attempt to understand why failings occurred and how the system led to sub-optimal </a:t>
            </a:r>
            <a:r>
              <a:rPr lang="en-US" sz="1200" dirty="0" err="1"/>
              <a:t>behaviours</a:t>
            </a:r>
            <a:r>
              <a:rPr lang="en-US" sz="1200" dirty="0"/>
              <a:t>. </a:t>
            </a:r>
          </a:p>
          <a:p>
            <a:r>
              <a:rPr lang="en-US" sz="1200" dirty="0"/>
              <a:t>However a just culture also holds people appropriately to account where there is evidence of gross negligence or deliberate acts.</a:t>
            </a:r>
          </a:p>
          <a:p>
            <a:br>
              <a:rPr lang="en-US" sz="1200" dirty="0"/>
            </a:br>
            <a:endParaRPr lang="en-US" sz="1200" dirty="0"/>
          </a:p>
          <a:p>
            <a:r>
              <a:rPr lang="en-US" dirty="0"/>
              <a:t>https://</a:t>
            </a:r>
            <a:r>
              <a:rPr lang="en-US" dirty="0" err="1"/>
              <a:t>improvement.nhs.uk</a:t>
            </a:r>
            <a:r>
              <a:rPr lang="en-US" dirty="0"/>
              <a:t>/resources/just-culture-guide/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82483-91BD-4AFE-BAE9-212C6E519A51}" type="slidenum">
              <a:rPr lang="en-AU" altLang="en-US" smtClean="0"/>
              <a:pPr/>
              <a:t>8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424123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generally in a just culture inadvertent human error, freely admitted, is not normally subject to sanction to encourage reporting of safety issues. </a:t>
            </a:r>
          </a:p>
          <a:p>
            <a:r>
              <a:rPr lang="en-US" sz="1600" dirty="0"/>
              <a:t>In a just culture investigators principally attempt to understand why failings occurred and how the system led to sub-optimal </a:t>
            </a:r>
            <a:r>
              <a:rPr lang="en-US" sz="1600" dirty="0" err="1"/>
              <a:t>behaviours</a:t>
            </a:r>
            <a:r>
              <a:rPr lang="en-US" sz="1600" dirty="0"/>
              <a:t>. </a:t>
            </a:r>
          </a:p>
          <a:p>
            <a:r>
              <a:rPr lang="en-US" sz="1600" dirty="0"/>
              <a:t>However a just culture also holds people appropriately to account where there is evidence of gross negligence or deliberate acts.</a:t>
            </a:r>
          </a:p>
          <a:p>
            <a:br>
              <a:rPr lang="en-US" sz="1600" dirty="0"/>
            </a:br>
            <a:endParaRPr lang="en-US" sz="1600" dirty="0"/>
          </a:p>
          <a:p>
            <a:r>
              <a:rPr lang="en-US" dirty="0"/>
              <a:t>https://</a:t>
            </a:r>
            <a:r>
              <a:rPr lang="en-US" dirty="0" err="1"/>
              <a:t>improvement.nhs.uk</a:t>
            </a:r>
            <a:r>
              <a:rPr lang="en-US" dirty="0"/>
              <a:t>/resources/just-culture-guide/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82483-91BD-4AFE-BAE9-212C6E519A51}" type="slidenum">
              <a:rPr lang="en-AU" altLang="en-US" smtClean="0"/>
              <a:pPr/>
              <a:t>9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205727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8525" y="1916113"/>
            <a:ext cx="6188075" cy="1011237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AU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8525" y="4497388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AU" altLang="en-US" noProof="0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alt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7F8934-77CC-4FFF-AD31-7ACE6E59C556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9F435-2FBF-4A05-99E8-8B8773F716F8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38463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13" y="1749425"/>
            <a:ext cx="1943100" cy="455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1749425"/>
            <a:ext cx="5680075" cy="45593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908DD-A611-485C-B1B8-F2BC5F08868F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68481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455DB-489F-4069-879A-55D817569513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26810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6FC26-F919-427E-8650-37D2CC5A8BDC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06091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3006725"/>
            <a:ext cx="3811587" cy="330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3006725"/>
            <a:ext cx="3811588" cy="330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7A70E-FE3E-4F1B-A736-44292F001ACC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74491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46869-24F0-44E2-BFCA-AD43026C1F0B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891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C6EE4-5BC6-4A63-BE7C-1973778E3AA3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94525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90E80-027F-4D59-9D12-0C78981E1DE1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78949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0126A-F0DC-45E8-8990-82F0787FC8D0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51149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2A867-EC7E-4D91-817C-E27BDCC82D04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18918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1749425"/>
            <a:ext cx="61896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3006725"/>
            <a:ext cx="7775575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4625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AU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4625"/>
            <a:ext cx="2895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/>
            </a:lvl1pPr>
          </a:lstStyle>
          <a:p>
            <a:endParaRPr lang="en-AU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68EAC2B0-8C5B-4E4C-89F5-B5D7F2FCFBF3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623888" indent="-268288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187325" algn="l" rtl="0" fontAlgn="base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&gt;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2667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87313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health.vic.gov.au/hospitals-and-health-services/quality-safety-service/clinical-risk-management/open-disclosur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T.Kambourakis@alfred.org.a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provement.nhs.uk/resources/just-culture-guid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8525" y="1916113"/>
            <a:ext cx="7346950" cy="2581275"/>
          </a:xfrm>
        </p:spPr>
        <p:txBody>
          <a:bodyPr/>
          <a:lstStyle/>
          <a:p>
            <a:r>
              <a:rPr lang="en-US" altLang="en-US" dirty="0"/>
              <a:t>Question 15  202</a:t>
            </a:r>
            <a:br>
              <a:rPr lang="en-US" altLang="en-US" dirty="0"/>
            </a:br>
            <a:r>
              <a:rPr lang="en-US" altLang="en-US" dirty="0"/>
              <a:t>The ADMIN question - </a:t>
            </a:r>
            <a:br>
              <a:rPr lang="en-US" altLang="en-US" dirty="0"/>
            </a:br>
            <a:r>
              <a:rPr lang="en-US" altLang="en-US" dirty="0"/>
              <a:t>Complaint / serious adverse event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Dr Tony Kambourakis</a:t>
            </a:r>
          </a:p>
          <a:p>
            <a:r>
              <a:rPr lang="en-US" altLang="en-US" dirty="0"/>
              <a:t>FACEM FRACMA</a:t>
            </a:r>
          </a:p>
          <a:p>
            <a:br>
              <a:rPr lang="en-US" altLang="en-US" dirty="0"/>
            </a:br>
            <a:r>
              <a:rPr lang="en-US" altLang="en-US" dirty="0"/>
              <a:t>Email:	 T.Kambourakis@alfred.org.au</a:t>
            </a:r>
          </a:p>
          <a:p>
            <a:r>
              <a:rPr lang="en-US" altLang="en-US" dirty="0"/>
              <a:t>Twitter: 	@</a:t>
            </a:r>
            <a:r>
              <a:rPr lang="en-US" altLang="en-US" dirty="0" err="1"/>
              <a:t>drtonykam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59CF1-7B3E-9E4B-9242-C65848C83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E285D-3408-DE45-A19B-D30C5D82C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Cameron et al.  Section 27.7 Complaints. Pp 907-911</a:t>
            </a:r>
          </a:p>
          <a:p>
            <a:endParaRPr lang="en-US" dirty="0"/>
          </a:p>
          <a:p>
            <a:r>
              <a:rPr lang="en-US" dirty="0"/>
              <a:t>Open disclosure after adverse events. DHHS Vic</a:t>
            </a:r>
          </a:p>
          <a:p>
            <a:r>
              <a:rPr lang="en-US" dirty="0">
                <a:hlinkClick r:id="rId2"/>
              </a:rPr>
              <a:t>https://www2.health.vic.gov.au/hospitals-and-health-services/quality-safety-service/clinical-risk-management/open-disclosure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50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525" y="1749425"/>
            <a:ext cx="6553795" cy="792163"/>
          </a:xfrm>
        </p:spPr>
        <p:txBody>
          <a:bodyPr/>
          <a:lstStyle/>
          <a:p>
            <a:r>
              <a:rPr lang="en-AU" dirty="0"/>
              <a:t>Best of luck with your exam preparation!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If you have any questions, please email me: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>
                <a:hlinkClick r:id="rId2"/>
              </a:rPr>
              <a:t>T.Kambourakis@alfred.org.au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907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525" y="2665413"/>
            <a:ext cx="7775575" cy="3302000"/>
          </a:xfrm>
        </p:spPr>
        <p:txBody>
          <a:bodyPr/>
          <a:lstStyle/>
          <a:p>
            <a:r>
              <a:rPr lang="en-AU" b="1" dirty="0"/>
              <a:t>Question 15 – Admin Question 2020 – 12 marks</a:t>
            </a:r>
            <a:endParaRPr lang="en-AU" dirty="0"/>
          </a:p>
          <a:p>
            <a:r>
              <a:rPr lang="en-AU" dirty="0"/>
              <a:t>You are an ED consultant working in a metropolitan adult ED on clinical support duties</a:t>
            </a:r>
          </a:p>
          <a:p>
            <a:endParaRPr lang="en-AU" dirty="0"/>
          </a:p>
          <a:p>
            <a:r>
              <a:rPr lang="en-AU" dirty="0"/>
              <a:t>Your hospital’s CEO has received a formal complaint from the family of a 58 year old male who was seen in your ED three weeks earlier after presenting with chest pain. The patient died at home 3 days after being discharged from ED.</a:t>
            </a:r>
          </a:p>
          <a:p>
            <a:endParaRPr lang="en-AU" dirty="0"/>
          </a:p>
          <a:p>
            <a:r>
              <a:rPr lang="en-AU" dirty="0"/>
              <a:t>The CEO has asked you to investigate the complaint and advise her on undertaking open disclosure with the family</a:t>
            </a:r>
          </a:p>
        </p:txBody>
      </p:sp>
    </p:spTree>
    <p:extLst>
      <p:ext uri="{BB962C8B-B14F-4D97-AF65-F5344CB8AC3E}">
        <p14:creationId xmlns:p14="http://schemas.microsoft.com/office/powerpoint/2010/main" val="338344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General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Read the questions carefully</a:t>
            </a:r>
          </a:p>
          <a:p>
            <a:endParaRPr lang="en-AU" dirty="0"/>
          </a:p>
          <a:p>
            <a:r>
              <a:rPr lang="en-AU" dirty="0"/>
              <a:t>One point/answer per line</a:t>
            </a:r>
          </a:p>
          <a:p>
            <a:r>
              <a:rPr lang="en-AU" dirty="0"/>
              <a:t>No point listing six actions if answer states five!</a:t>
            </a:r>
          </a:p>
          <a:p>
            <a:r>
              <a:rPr lang="en-AU" dirty="0"/>
              <a:t>Avoid non-standard abbreviations – especially with listing conditions</a:t>
            </a:r>
          </a:p>
          <a:p>
            <a:pPr lvl="1"/>
            <a:r>
              <a:rPr lang="en-AU" dirty="0"/>
              <a:t>ACS = acute </a:t>
            </a:r>
            <a:r>
              <a:rPr lang="en-AU" dirty="0" err="1"/>
              <a:t>confusional</a:t>
            </a:r>
            <a:r>
              <a:rPr lang="en-AU" dirty="0"/>
              <a:t> state, acute coronary syndrome, abdominal compartment syndrome</a:t>
            </a:r>
          </a:p>
          <a:p>
            <a:r>
              <a:rPr lang="en-AU" dirty="0"/>
              <a:t>Be specific with actions</a:t>
            </a:r>
          </a:p>
        </p:txBody>
      </p:sp>
    </p:spTree>
    <p:extLst>
      <p:ext uri="{BB962C8B-B14F-4D97-AF65-F5344CB8AC3E}">
        <p14:creationId xmlns:p14="http://schemas.microsoft.com/office/powerpoint/2010/main" val="108055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FCC46-CC41-8746-A7E3-B1E453F95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FDA64-8685-FD4F-B2A2-E6DA445CF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Pass mark set at   8 / 12</a:t>
            </a:r>
          </a:p>
          <a:p>
            <a:endParaRPr lang="en-US" sz="2400" dirty="0"/>
          </a:p>
          <a:p>
            <a:r>
              <a:rPr lang="en-US" sz="2400" dirty="0"/>
              <a:t>Overall pass rate  62%</a:t>
            </a:r>
          </a:p>
        </p:txBody>
      </p:sp>
    </p:spTree>
    <p:extLst>
      <p:ext uri="{BB962C8B-B14F-4D97-AF65-F5344CB8AC3E}">
        <p14:creationId xmlns:p14="http://schemas.microsoft.com/office/powerpoint/2010/main" val="372613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752A4-00ED-3941-A35B-96289B54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49436-2661-CE4E-B791-691A8AE68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b="1" dirty="0"/>
              <a:t>List three (3) likely causes of chest pain (3 marks).</a:t>
            </a:r>
          </a:p>
          <a:p>
            <a:pPr lvl="0"/>
            <a:endParaRPr lang="en-AU" dirty="0"/>
          </a:p>
          <a:p>
            <a:pPr lvl="0">
              <a:lnSpc>
                <a:spcPct val="120000"/>
              </a:lnSpc>
            </a:pPr>
            <a:r>
              <a:rPr lang="en-AU" dirty="0"/>
              <a:t>Acute coronary syndrome</a:t>
            </a:r>
            <a:br>
              <a:rPr lang="en-AU" dirty="0"/>
            </a:br>
            <a:r>
              <a:rPr lang="en-AU" dirty="0"/>
              <a:t>(accepted AMI, STEMI, acute ischaemic cardiac cause)</a:t>
            </a:r>
          </a:p>
          <a:p>
            <a:pPr lvl="0">
              <a:lnSpc>
                <a:spcPct val="120000"/>
              </a:lnSpc>
            </a:pPr>
            <a:r>
              <a:rPr lang="en-AU" dirty="0"/>
              <a:t>Aortic dissection</a:t>
            </a:r>
          </a:p>
          <a:p>
            <a:pPr lvl="0">
              <a:lnSpc>
                <a:spcPct val="120000"/>
              </a:lnSpc>
            </a:pPr>
            <a:r>
              <a:rPr lang="en-AU" dirty="0"/>
              <a:t>Pulmonary embolus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7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69C2D-AA53-B045-BA7B-D521E462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D96C7-0212-7E4B-A7B0-8C7497C9C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b="1" dirty="0"/>
              <a:t>Describe four (4) elements of open disclosure. (4 marks)</a:t>
            </a:r>
          </a:p>
          <a:p>
            <a:pPr lvl="0"/>
            <a:endParaRPr lang="en-AU" dirty="0"/>
          </a:p>
          <a:p>
            <a:pPr marL="193675" indent="-285750"/>
            <a:r>
              <a:rPr lang="en-AU" b="1" dirty="0"/>
              <a:t>Apology/expression of regret</a:t>
            </a:r>
          </a:p>
          <a:p>
            <a:pPr marL="193675" indent="-285750"/>
            <a:r>
              <a:rPr lang="en-AU" dirty="0"/>
              <a:t>Factual explanation of what happened</a:t>
            </a:r>
          </a:p>
          <a:p>
            <a:pPr marL="193675" indent="-285750"/>
            <a:r>
              <a:rPr lang="en-AU" dirty="0"/>
              <a:t>Allow family to relate impact on them (or potential consequences)</a:t>
            </a:r>
          </a:p>
          <a:p>
            <a:pPr marL="193675" indent="-285750"/>
            <a:r>
              <a:rPr lang="en-AU" dirty="0"/>
              <a:t>Steps taken to manage event and prevent recurrence.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i="1" dirty="0"/>
              <a:t>Need to be specific to setting. In this case the patient died!</a:t>
            </a:r>
          </a:p>
          <a:p>
            <a:pPr marL="0" indent="0">
              <a:buNone/>
            </a:pPr>
            <a:r>
              <a:rPr lang="en-US" i="1" dirty="0"/>
              <a:t>Must include an apology</a:t>
            </a:r>
          </a:p>
          <a:p>
            <a:pPr marL="0" indent="0">
              <a:buNone/>
            </a:pPr>
            <a:r>
              <a:rPr lang="en-US" i="1" dirty="0"/>
              <a:t>Consultant-led. May take place over a series of meetings</a:t>
            </a:r>
          </a:p>
        </p:txBody>
      </p:sp>
    </p:spTree>
    <p:extLst>
      <p:ext uri="{BB962C8B-B14F-4D97-AF65-F5344CB8AC3E}">
        <p14:creationId xmlns:p14="http://schemas.microsoft.com/office/powerpoint/2010/main" val="1863777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2A0C9-9C05-8E49-BCA7-DD01125E3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96BA5-073E-B148-BB1A-FBAAF1AD6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Describe five other actions you would take to manage the complaint  (5 marks)</a:t>
            </a:r>
          </a:p>
          <a:p>
            <a:endParaRPr lang="en-AU" dirty="0"/>
          </a:p>
          <a:p>
            <a:r>
              <a:rPr lang="en-AU" sz="1600" dirty="0"/>
              <a:t>Acknowledge</a:t>
            </a:r>
          </a:p>
          <a:p>
            <a:r>
              <a:rPr lang="en-AU" sz="1600" dirty="0"/>
              <a:t>Support</a:t>
            </a:r>
          </a:p>
          <a:p>
            <a:r>
              <a:rPr lang="en-AU" sz="1600" dirty="0"/>
              <a:t>Notify/report/document</a:t>
            </a:r>
          </a:p>
          <a:p>
            <a:r>
              <a:rPr lang="en-AU" sz="1600" dirty="0"/>
              <a:t>Investigate</a:t>
            </a:r>
          </a:p>
          <a:p>
            <a:r>
              <a:rPr lang="en-AU" sz="1600" dirty="0"/>
              <a:t>Respond</a:t>
            </a:r>
          </a:p>
          <a:p>
            <a:r>
              <a:rPr lang="en-AU" sz="1600" dirty="0"/>
              <a:t>Implement</a:t>
            </a:r>
          </a:p>
          <a:p>
            <a:r>
              <a:rPr lang="en-AU" sz="1600" dirty="0"/>
              <a:t>Communicate/educate</a:t>
            </a:r>
          </a:p>
          <a:p>
            <a:r>
              <a:rPr lang="en-AU" sz="1600" dirty="0"/>
              <a:t>Evaluate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987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F95B0-5020-454B-A3C1-AD6E69550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9BE60-946F-B240-B4F4-BC09424F7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541588"/>
            <a:ext cx="7775575" cy="3302000"/>
          </a:xfrm>
        </p:spPr>
        <p:txBody>
          <a:bodyPr/>
          <a:lstStyle/>
          <a:p>
            <a:r>
              <a:rPr lang="en-US" dirty="0"/>
              <a:t>Must respond to the complaint</a:t>
            </a:r>
          </a:p>
          <a:p>
            <a:pPr lvl="1"/>
            <a:r>
              <a:rPr lang="en-US" dirty="0"/>
              <a:t>Expectation within 30 days</a:t>
            </a:r>
          </a:p>
          <a:p>
            <a:r>
              <a:rPr lang="en-US" dirty="0"/>
              <a:t>Very few mentioned support for staff affected</a:t>
            </a:r>
          </a:p>
          <a:p>
            <a:r>
              <a:rPr lang="en-US" dirty="0"/>
              <a:t>Assuming a trainee saw the patient (there is no mention of this in the question)</a:t>
            </a:r>
          </a:p>
          <a:p>
            <a:r>
              <a:rPr lang="en-US" dirty="0"/>
              <a:t>Assuming mistakes had been made by individuals before investigating!</a:t>
            </a:r>
          </a:p>
          <a:p>
            <a:r>
              <a:rPr lang="en-US" dirty="0"/>
              <a:t>Including multiple items from one action</a:t>
            </a:r>
          </a:p>
          <a:p>
            <a:pPr lvl="1"/>
            <a:r>
              <a:rPr lang="en-US" dirty="0"/>
              <a:t>Investigation </a:t>
            </a:r>
          </a:p>
          <a:p>
            <a:pPr lvl="1"/>
            <a:r>
              <a:rPr lang="en-US" dirty="0"/>
              <a:t>Documentation</a:t>
            </a:r>
          </a:p>
          <a:p>
            <a:r>
              <a:rPr lang="en-US" dirty="0"/>
              <a:t>Remember </a:t>
            </a:r>
            <a:r>
              <a:rPr lang="en-US" dirty="0">
                <a:hlinkClick r:id="rId3"/>
              </a:rPr>
              <a:t>‘ just culture’</a:t>
            </a:r>
            <a:endParaRPr lang="en-US" dirty="0"/>
          </a:p>
          <a:p>
            <a:pPr lvl="1"/>
            <a:r>
              <a:rPr lang="en-US" dirty="0"/>
              <a:t>One candidate wanted to commence disciplinary proceedings!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15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6109B-DC43-FF44-9C0D-5EDB27F98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to this complaint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E43B9-2704-4B4E-B70C-372B718A9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549712"/>
            <a:ext cx="7775575" cy="3903624"/>
          </a:xfrm>
        </p:spPr>
        <p:txBody>
          <a:bodyPr/>
          <a:lstStyle/>
          <a:p>
            <a:pPr marL="250825" indent="-342900">
              <a:buFont typeface="+mj-lt"/>
              <a:buAutoNum type="arabicPeriod"/>
            </a:pPr>
            <a:r>
              <a:rPr lang="en-AU" sz="1600" dirty="0"/>
              <a:t>Acknowledge complaint</a:t>
            </a:r>
          </a:p>
          <a:p>
            <a:pPr marL="250825" indent="-342900">
              <a:buFont typeface="+mj-lt"/>
              <a:buAutoNum type="arabicPeriod"/>
            </a:pPr>
            <a:r>
              <a:rPr lang="en-AU" sz="1600" dirty="0"/>
              <a:t>Support staff affected</a:t>
            </a:r>
          </a:p>
          <a:p>
            <a:pPr marL="250825" indent="-342900">
              <a:buFont typeface="+mj-lt"/>
              <a:buAutoNum type="arabicPeriod"/>
            </a:pPr>
            <a:r>
              <a:rPr lang="en-AU" sz="1600" dirty="0"/>
              <a:t>Commence in-depth incident investigation/root cause analysis  </a:t>
            </a:r>
            <a:br>
              <a:rPr lang="en-AU" sz="1600" dirty="0"/>
            </a:br>
            <a:r>
              <a:rPr lang="en-AU" sz="1600" dirty="0"/>
              <a:t>(case notes, coroners cause of death if available, external expert, consumer)</a:t>
            </a:r>
          </a:p>
          <a:p>
            <a:pPr marL="250825" indent="-342900">
              <a:buFont typeface="+mj-lt"/>
              <a:buAutoNum type="arabicPeriod"/>
            </a:pPr>
            <a:r>
              <a:rPr lang="en-AU" sz="1600" dirty="0"/>
              <a:t>Review existing policies/guidelines/training/supervision</a:t>
            </a:r>
          </a:p>
          <a:p>
            <a:pPr marL="250825" indent="-342900">
              <a:buFont typeface="+mj-lt"/>
              <a:buAutoNum type="arabicPeriod"/>
            </a:pPr>
            <a:r>
              <a:rPr lang="en-AU" sz="1600" dirty="0"/>
              <a:t>Report as sentinel event</a:t>
            </a:r>
          </a:p>
          <a:p>
            <a:pPr marL="250825" indent="-342900">
              <a:buFont typeface="+mj-lt"/>
              <a:buAutoNum type="arabicPeriod"/>
            </a:pPr>
            <a:r>
              <a:rPr lang="en-AU" sz="1600" dirty="0"/>
              <a:t>Notify insurer</a:t>
            </a:r>
          </a:p>
          <a:p>
            <a:pPr marL="250825" indent="-342900">
              <a:buFont typeface="+mj-lt"/>
              <a:buAutoNum type="arabicPeriod"/>
            </a:pPr>
            <a:r>
              <a:rPr lang="en-AU" sz="1600" dirty="0"/>
              <a:t>Consider adverse media – notify public affairs</a:t>
            </a:r>
          </a:p>
          <a:p>
            <a:pPr marL="250825" indent="-342900">
              <a:buFont typeface="+mj-lt"/>
              <a:buAutoNum type="arabicPeriod"/>
            </a:pPr>
            <a:r>
              <a:rPr lang="en-AU" sz="1600" dirty="0"/>
              <a:t>Inform complainant of outcome of investigation/Respond to complaint</a:t>
            </a:r>
          </a:p>
          <a:p>
            <a:pPr marL="250825" indent="-342900">
              <a:buFont typeface="+mj-lt"/>
              <a:buAutoNum type="arabicPeriod"/>
            </a:pPr>
            <a:r>
              <a:rPr lang="en-AU" sz="1600" dirty="0"/>
              <a:t>Implement recommendations of case review</a:t>
            </a:r>
          </a:p>
          <a:p>
            <a:pPr marL="250825" indent="-342900">
              <a:buFont typeface="+mj-lt"/>
              <a:buAutoNum type="arabicPeriod"/>
            </a:pPr>
            <a:r>
              <a:rPr lang="en-AU" sz="1600" dirty="0"/>
              <a:t>Lessons learned – communicate findings; education, training</a:t>
            </a:r>
          </a:p>
          <a:p>
            <a:pPr marL="250825" indent="-342900">
              <a:buFont typeface="+mj-lt"/>
              <a:buAutoNum type="arabicPeriod"/>
            </a:pPr>
            <a:r>
              <a:rPr lang="en-AU" sz="1600" dirty="0"/>
              <a:t>Evaluate improvements (</a:t>
            </a:r>
            <a:r>
              <a:rPr lang="en-AU" sz="1600" dirty="0" err="1"/>
              <a:t>eg</a:t>
            </a:r>
            <a:r>
              <a:rPr lang="en-AU" sz="1600" dirty="0"/>
              <a:t> audit)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1147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7B7B7B"/>
      </a:lt2>
      <a:accent1>
        <a:srgbClr val="999999"/>
      </a:accent1>
      <a:accent2>
        <a:srgbClr val="FF0033"/>
      </a:accent2>
      <a:accent3>
        <a:srgbClr val="FFFFFF"/>
      </a:accent3>
      <a:accent4>
        <a:srgbClr val="000000"/>
      </a:accent4>
      <a:accent5>
        <a:srgbClr val="CACACA"/>
      </a:accent5>
      <a:accent6>
        <a:srgbClr val="E7002D"/>
      </a:accent6>
      <a:hlink>
        <a:srgbClr val="CC0033"/>
      </a:hlink>
      <a:folHlink>
        <a:srgbClr val="9900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B821"/>
        </a:accent1>
        <a:accent2>
          <a:srgbClr val="FF6E16"/>
        </a:accent2>
        <a:accent3>
          <a:srgbClr val="FFFFFF"/>
        </a:accent3>
        <a:accent4>
          <a:srgbClr val="000000"/>
        </a:accent4>
        <a:accent5>
          <a:srgbClr val="FDD8AB"/>
        </a:accent5>
        <a:accent6>
          <a:srgbClr val="E76313"/>
        </a:accent6>
        <a:hlink>
          <a:srgbClr val="CC0A04"/>
        </a:hlink>
        <a:folHlink>
          <a:srgbClr val="9909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7B7B7B"/>
        </a:lt2>
        <a:accent1>
          <a:srgbClr val="999999"/>
        </a:accent1>
        <a:accent2>
          <a:srgbClr val="FF0033"/>
        </a:accent2>
        <a:accent3>
          <a:srgbClr val="FFFFFF"/>
        </a:accent3>
        <a:accent4>
          <a:srgbClr val="000000"/>
        </a:accent4>
        <a:accent5>
          <a:srgbClr val="CACACA"/>
        </a:accent5>
        <a:accent6>
          <a:srgbClr val="E7002D"/>
        </a:accent6>
        <a:hlink>
          <a:srgbClr val="CC0033"/>
        </a:hlink>
        <a:folHlink>
          <a:srgbClr val="9900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700</Words>
  <Application>Microsoft Macintosh PowerPoint</Application>
  <PresentationFormat>On-screen Show (4:3)</PresentationFormat>
  <Paragraphs>93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Question 15  202 The ADMIN question -  Complaint / serious adverse event</vt:lpstr>
      <vt:lpstr>PowerPoint Presentation</vt:lpstr>
      <vt:lpstr>General points</vt:lpstr>
      <vt:lpstr>PowerPoint Presentation</vt:lpstr>
      <vt:lpstr>PowerPoint Presentation</vt:lpstr>
      <vt:lpstr>PowerPoint Presentation</vt:lpstr>
      <vt:lpstr>PowerPoint Presentation</vt:lpstr>
      <vt:lpstr>Issues</vt:lpstr>
      <vt:lpstr>Responding to this complaint</vt:lpstr>
      <vt:lpstr>Further information</vt:lpstr>
      <vt:lpstr>Best of luck with your exam preparation!</vt:lpstr>
    </vt:vector>
  </TitlesOfParts>
  <Company>Bayside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gaviscom</dc:creator>
  <cp:lastModifiedBy>Kambourakis, Tony</cp:lastModifiedBy>
  <cp:revision>36</cp:revision>
  <dcterms:created xsi:type="dcterms:W3CDTF">2008-09-12T04:19:14Z</dcterms:created>
  <dcterms:modified xsi:type="dcterms:W3CDTF">2020-09-15T05:00:06Z</dcterms:modified>
</cp:coreProperties>
</file>