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7" r:id="rId9"/>
    <p:sldId id="268" r:id="rId10"/>
    <p:sldId id="263" r:id="rId11"/>
    <p:sldId id="264"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CANDIDATE SCORES</a:t>
            </a:r>
          </a:p>
          <a:p>
            <a:pPr>
              <a:defRPr/>
            </a:pPr>
            <a:r>
              <a:rPr lang="en-AU"/>
              <a:t>Pass Mark</a:t>
            </a:r>
            <a:r>
              <a:rPr lang="en-AU" baseline="0"/>
              <a:t> 7/12</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Sheet1!$C$1:$C$13</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Sheet1!$D$1:$D$13</c:f>
              <c:numCache>
                <c:formatCode>General</c:formatCode>
                <c:ptCount val="13"/>
                <c:pt idx="0">
                  <c:v>0</c:v>
                </c:pt>
                <c:pt idx="1">
                  <c:v>0</c:v>
                </c:pt>
                <c:pt idx="2">
                  <c:v>0</c:v>
                </c:pt>
                <c:pt idx="3">
                  <c:v>2</c:v>
                </c:pt>
                <c:pt idx="4">
                  <c:v>4</c:v>
                </c:pt>
                <c:pt idx="5">
                  <c:v>5</c:v>
                </c:pt>
                <c:pt idx="6">
                  <c:v>7</c:v>
                </c:pt>
                <c:pt idx="7">
                  <c:v>9</c:v>
                </c:pt>
                <c:pt idx="8">
                  <c:v>10</c:v>
                </c:pt>
                <c:pt idx="9">
                  <c:v>4</c:v>
                </c:pt>
                <c:pt idx="10">
                  <c:v>2</c:v>
                </c:pt>
                <c:pt idx="11">
                  <c:v>0</c:v>
                </c:pt>
                <c:pt idx="12">
                  <c:v>0</c:v>
                </c:pt>
              </c:numCache>
            </c:numRef>
          </c:val>
          <c:extLst>
            <c:ext xmlns:c16="http://schemas.microsoft.com/office/drawing/2014/chart" uri="{C3380CC4-5D6E-409C-BE32-E72D297353CC}">
              <c16:uniqueId val="{00000000-CD23-4F7B-B430-ED2CE8F579E5}"/>
            </c:ext>
          </c:extLst>
        </c:ser>
        <c:dLbls>
          <c:showLegendKey val="0"/>
          <c:showVal val="0"/>
          <c:showCatName val="0"/>
          <c:showSerName val="0"/>
          <c:showPercent val="0"/>
          <c:showBubbleSize val="0"/>
        </c:dLbls>
        <c:gapWidth val="219"/>
        <c:overlap val="-27"/>
        <c:axId val="286933951"/>
        <c:axId val="286936031"/>
      </c:barChart>
      <c:catAx>
        <c:axId val="2869339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Score</a:t>
                </a:r>
                <a:r>
                  <a:rPr lang="en-AU" baseline="0"/>
                  <a:t> out of 12</a:t>
                </a:r>
                <a:endParaRPr lang="en-A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936031"/>
        <c:crosses val="autoZero"/>
        <c:auto val="1"/>
        <c:lblAlgn val="ctr"/>
        <c:lblOffset val="100"/>
        <c:noMultiLvlLbl val="0"/>
      </c:catAx>
      <c:valAx>
        <c:axId val="2869360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Number</a:t>
                </a:r>
                <a:r>
                  <a:rPr lang="en-AU" baseline="0"/>
                  <a:t> of Candidates</a:t>
                </a:r>
                <a:endParaRPr lang="en-AU"/>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9339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hyperlink" Target="https://www.google.com/url?sa=t&amp;rct=j&amp;q=&amp;esrc=s&amp;source=web&amp;cd=&amp;ved=2ahUKEwik-um-o_DxAhUYH7cAHUE6CtkQFjAOegQIKxAD&amp;url=https%3A%2F%2Fwww1.health.nsw.gov.au%2Fpds%2FActivePDSDocuments%2FPD2018_010.pdf&amp;usg=AOvVaw2PyETjwKMEfUET3PmrAMW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www.publicdomainpictures.net/view-image.php?image=143483&amp;picture=good-luck&amp;large=1" TargetMode="External"/><Relationship Id="rId5" Type="http://schemas.openxmlformats.org/officeDocument/2006/relationships/image" Target="../media/image8.jpg"/><Relationship Id="rId4" Type="http://schemas.openxmlformats.org/officeDocument/2006/relationships/hyperlink" Target="http://travelbetweenthepages.com/2011/10/15/keep-calm-and-carry-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86DA-1A39-4420-B6F7-65F8AA3C7CF9}"/>
              </a:ext>
            </a:extLst>
          </p:cNvPr>
          <p:cNvSpPr>
            <a:spLocks noGrp="1"/>
          </p:cNvSpPr>
          <p:nvPr>
            <p:ph type="ctrTitle"/>
          </p:nvPr>
        </p:nvSpPr>
        <p:spPr/>
        <p:txBody>
          <a:bodyPr/>
          <a:lstStyle/>
          <a:p>
            <a:r>
              <a:rPr lang="en-AU" sz="3600" dirty="0"/>
              <a:t>MONASH TRIAL EXAM 2021.2</a:t>
            </a:r>
            <a:br>
              <a:rPr lang="en-AU" sz="3600" dirty="0"/>
            </a:br>
            <a:r>
              <a:rPr lang="en-AU" sz="3600" dirty="0"/>
              <a:t>QUESTION 15</a:t>
            </a:r>
          </a:p>
        </p:txBody>
      </p:sp>
      <p:sp>
        <p:nvSpPr>
          <p:cNvPr id="3" name="Subtitle 2">
            <a:extLst>
              <a:ext uri="{FF2B5EF4-FFF2-40B4-BE49-F238E27FC236}">
                <a16:creationId xmlns:a16="http://schemas.microsoft.com/office/drawing/2014/main" id="{C72E9E9E-B6D6-4A44-8BB0-5AF0D1AD59A6}"/>
              </a:ext>
            </a:extLst>
          </p:cNvPr>
          <p:cNvSpPr>
            <a:spLocks noGrp="1"/>
          </p:cNvSpPr>
          <p:nvPr>
            <p:ph type="subTitle" idx="1"/>
          </p:nvPr>
        </p:nvSpPr>
        <p:spPr/>
        <p:txBody>
          <a:bodyPr>
            <a:normAutofit lnSpcReduction="10000"/>
          </a:bodyPr>
          <a:lstStyle/>
          <a:p>
            <a:endParaRPr lang="en-AU" dirty="0"/>
          </a:p>
          <a:p>
            <a:r>
              <a:rPr lang="en-AU" dirty="0"/>
              <a:t>Dr Danielle Feigin, FACEM</a:t>
            </a:r>
          </a:p>
          <a:p>
            <a:r>
              <a:rPr lang="en-AU" dirty="0"/>
              <a:t>Peninsula Health</a:t>
            </a:r>
          </a:p>
        </p:txBody>
      </p:sp>
    </p:spTree>
    <p:extLst>
      <p:ext uri="{BB962C8B-B14F-4D97-AF65-F5344CB8AC3E}">
        <p14:creationId xmlns:p14="http://schemas.microsoft.com/office/powerpoint/2010/main" val="340688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E09191C-0B23-4E08-9788-2E4CA055E1DB}"/>
              </a:ext>
            </a:extLst>
          </p:cNvPr>
          <p:cNvSpPr>
            <a:spLocks noGrp="1"/>
          </p:cNvSpPr>
          <p:nvPr>
            <p:ph type="title"/>
          </p:nvPr>
        </p:nvSpPr>
        <p:spPr>
          <a:xfrm>
            <a:off x="1295402" y="982132"/>
            <a:ext cx="3660056" cy="1325373"/>
          </a:xfrm>
        </p:spPr>
        <p:txBody>
          <a:bodyPr anchor="b">
            <a:normAutofit/>
          </a:bodyPr>
          <a:lstStyle/>
          <a:p>
            <a:r>
              <a:rPr lang="en-AU" sz="2800" dirty="0">
                <a:solidFill>
                  <a:srgbClr val="262626"/>
                </a:solidFill>
              </a:rPr>
              <a:t>SOME STATS</a:t>
            </a:r>
          </a:p>
        </p:txBody>
      </p:sp>
      <p:cxnSp>
        <p:nvCxnSpPr>
          <p:cNvPr id="17" name="Straight Connector 16">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6C332D1-87FC-4B28-AE67-370F81DF47F9}"/>
              </a:ext>
            </a:extLst>
          </p:cNvPr>
          <p:cNvSpPr>
            <a:spLocks noGrp="1"/>
          </p:cNvSpPr>
          <p:nvPr>
            <p:ph idx="1"/>
          </p:nvPr>
        </p:nvSpPr>
        <p:spPr>
          <a:xfrm>
            <a:off x="1295401" y="2493774"/>
            <a:ext cx="3660057" cy="3382094"/>
          </a:xfrm>
        </p:spPr>
        <p:txBody>
          <a:bodyPr>
            <a:normAutofit/>
          </a:bodyPr>
          <a:lstStyle/>
          <a:p>
            <a:pPr algn="ctr"/>
            <a:r>
              <a:rPr lang="en-AU" sz="1600" dirty="0">
                <a:solidFill>
                  <a:srgbClr val="262626"/>
                </a:solidFill>
              </a:rPr>
              <a:t>Average score = 6.7</a:t>
            </a:r>
          </a:p>
          <a:p>
            <a:pPr algn="ctr"/>
            <a:r>
              <a:rPr lang="en-AU" sz="1600" dirty="0">
                <a:solidFill>
                  <a:srgbClr val="262626"/>
                </a:solidFill>
              </a:rPr>
              <a:t>Most common score = 8</a:t>
            </a:r>
          </a:p>
          <a:p>
            <a:pPr algn="ctr"/>
            <a:r>
              <a:rPr lang="en-AU" sz="1600" dirty="0">
                <a:solidFill>
                  <a:srgbClr val="262626"/>
                </a:solidFill>
              </a:rPr>
              <a:t>Pass mark of 7/12 </a:t>
            </a:r>
          </a:p>
          <a:p>
            <a:pPr marL="0" indent="0" algn="ctr">
              <a:buNone/>
            </a:pPr>
            <a:r>
              <a:rPr lang="en-AU" sz="1600" dirty="0">
                <a:solidFill>
                  <a:srgbClr val="262626"/>
                </a:solidFill>
              </a:rPr>
              <a:t>= 58% of candidates passed </a:t>
            </a:r>
          </a:p>
          <a:p>
            <a:pPr marL="0" indent="0" algn="ctr">
              <a:buNone/>
            </a:pPr>
            <a:endParaRPr lang="en-AU" sz="1600" dirty="0">
              <a:solidFill>
                <a:srgbClr val="262626"/>
              </a:solidFill>
            </a:endParaRPr>
          </a:p>
        </p:txBody>
      </p:sp>
      <p:graphicFrame>
        <p:nvGraphicFramePr>
          <p:cNvPr id="4" name="Chart 3">
            <a:extLst>
              <a:ext uri="{FF2B5EF4-FFF2-40B4-BE49-F238E27FC236}">
                <a16:creationId xmlns:a16="http://schemas.microsoft.com/office/drawing/2014/main" id="{2E62E0F8-B926-4B84-806C-221376148EC0}"/>
              </a:ext>
            </a:extLst>
          </p:cNvPr>
          <p:cNvGraphicFramePr/>
          <p:nvPr>
            <p:extLst>
              <p:ext uri="{D42A27DB-BD31-4B8C-83A1-F6EECF244321}">
                <p14:modId xmlns:p14="http://schemas.microsoft.com/office/powerpoint/2010/main" val="2467179718"/>
              </p:ext>
            </p:extLst>
          </p:nvPr>
        </p:nvGraphicFramePr>
        <p:xfrm>
          <a:off x="5418668" y="982131"/>
          <a:ext cx="5469466" cy="48937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4789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D5E70-8745-4BD9-9240-68A7EAC62C3E}"/>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13FE924F-8342-4A8F-8D18-7EF9A3C0DCB0}"/>
              </a:ext>
            </a:extLst>
          </p:cNvPr>
          <p:cNvSpPr>
            <a:spLocks noGrp="1"/>
          </p:cNvSpPr>
          <p:nvPr>
            <p:ph idx="1"/>
          </p:nvPr>
        </p:nvSpPr>
        <p:spPr/>
        <p:txBody>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Cordia New" panose="020B0304020202020204" pitchFamily="34" charset="-34"/>
              </a:rPr>
              <a:t>The Emergency Medicine Manual (Dunn)</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Cordia New" panose="020B0304020202020204" pitchFamily="34" charset="-34"/>
              </a:rPr>
              <a:t>Textbook of Adult Emergency Medicine (Cameron)</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Cordia New" panose="020B0304020202020204" pitchFamily="34" charset="-34"/>
              </a:rPr>
              <a:t>ACEM Policy P18: Responsibility for Care in Emergency Departments</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Cordia New" panose="020B0304020202020204" pitchFamily="34" charset="-34"/>
              </a:rPr>
              <a:t>NSW Health Policy Directive on </a:t>
            </a:r>
            <a:r>
              <a:rPr lang="en-AU" sz="1800" dirty="0">
                <a:effectLst/>
                <a:latin typeface="Calibri" panose="020F0502020204030204" pitchFamily="34" charset="0"/>
                <a:ea typeface="Calibri" panose="020F0502020204030204" pitchFamily="34" charset="0"/>
                <a:cs typeface="Calibri" panose="020F0502020204030204" pitchFamily="34" charset="0"/>
              </a:rPr>
              <a:t>Emergency Department Patients Awaiting Care:</a:t>
            </a:r>
            <a:endParaRPr lang="en-AU" sz="1800" dirty="0">
              <a:effectLst/>
              <a:latin typeface="Calibri" panose="020F0502020204030204" pitchFamily="34" charset="0"/>
              <a:ea typeface="Calibri" panose="020F0502020204030204" pitchFamily="34" charset="0"/>
              <a:cs typeface="Cordia New" panose="020B0304020202020204" pitchFamily="34" charset="-34"/>
            </a:endParaRPr>
          </a:p>
          <a:p>
            <a:r>
              <a:rPr lang="en-AU" sz="1800" u="sng" dirty="0">
                <a:solidFill>
                  <a:srgbClr val="0563C1"/>
                </a:solidFill>
                <a:effectLst/>
                <a:latin typeface="Calibri" panose="020F0502020204030204" pitchFamily="34" charset="0"/>
                <a:ea typeface="Calibri" panose="020F0502020204030204" pitchFamily="34" charset="0"/>
                <a:cs typeface="Cordia New" panose="020B0304020202020204" pitchFamily="34" charset="-34"/>
                <a:hlinkClick r:id="rId2"/>
              </a:rPr>
              <a:t>https://www.google.com/url?sa=t&amp;rct=j&amp;q=&amp;esrc=s&amp;source=web&amp;cd=&amp;ved=2ahUKEwik-um-o_DxAhUYH7cAHUE6CtkQFjAOegQIKxAD&amp;url=https%3A%2F%2Fwww1.health.nsw.gov.au%2Fpds%2FActivePDSDocuments%2FPD2018_010.pdf&amp;usg=AOvVaw2PyETjwKMEfUET3PmrAMWb</a:t>
            </a:r>
            <a:endParaRPr lang="en-AU" dirty="0"/>
          </a:p>
        </p:txBody>
      </p:sp>
    </p:spTree>
    <p:extLst>
      <p:ext uri="{BB962C8B-B14F-4D97-AF65-F5344CB8AC3E}">
        <p14:creationId xmlns:p14="http://schemas.microsoft.com/office/powerpoint/2010/main" val="338188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9EA27C-DE62-4CEC-A6D3-4FA9EF40A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with low confidence">
            <a:extLst>
              <a:ext uri="{FF2B5EF4-FFF2-40B4-BE49-F238E27FC236}">
                <a16:creationId xmlns:a16="http://schemas.microsoft.com/office/drawing/2014/main" id="{BABC1C77-3F36-410C-8FEC-4A1491D72E7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37336" y="804334"/>
            <a:ext cx="3503928" cy="5249332"/>
          </a:xfrm>
          <a:prstGeom prst="rect">
            <a:avLst/>
          </a:prstGeom>
          <a:ln w="127000" cap="sq">
            <a:solidFill>
              <a:srgbClr val="FFFFFF"/>
            </a:solidFill>
            <a:miter lim="800000"/>
          </a:ln>
        </p:spPr>
      </p:pic>
      <p:pic>
        <p:nvPicPr>
          <p:cNvPr id="3" name="Content Placeholder 4" descr="A picture containing shape&#10;&#10;Description automatically generated">
            <a:extLst>
              <a:ext uri="{FF2B5EF4-FFF2-40B4-BE49-F238E27FC236}">
                <a16:creationId xmlns:a16="http://schemas.microsoft.com/office/drawing/2014/main" id="{26792454-AC53-400A-9782-89CE06BD74F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417733" y="1614975"/>
            <a:ext cx="4969932" cy="3628050"/>
          </a:xfrm>
          <a:prstGeom prst="rect">
            <a:avLst/>
          </a:prstGeom>
          <a:ln w="127000" cap="sq">
            <a:solidFill>
              <a:srgbClr val="FFFFFF"/>
            </a:solidFill>
            <a:miter lim="800000"/>
          </a:ln>
        </p:spPr>
      </p:pic>
    </p:spTree>
    <p:extLst>
      <p:ext uri="{BB962C8B-B14F-4D97-AF65-F5344CB8AC3E}">
        <p14:creationId xmlns:p14="http://schemas.microsoft.com/office/powerpoint/2010/main" val="10389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9331-5AF6-42B6-8180-673CE9AD81F9}"/>
              </a:ext>
            </a:extLst>
          </p:cNvPr>
          <p:cNvSpPr>
            <a:spLocks noGrp="1"/>
          </p:cNvSpPr>
          <p:nvPr>
            <p:ph type="title"/>
          </p:nvPr>
        </p:nvSpPr>
        <p:spPr/>
        <p:txBody>
          <a:bodyPr/>
          <a:lstStyle/>
          <a:p>
            <a:r>
              <a:rPr lang="en-AU" dirty="0"/>
              <a:t>QUESTION 15</a:t>
            </a:r>
          </a:p>
        </p:txBody>
      </p:sp>
      <p:sp>
        <p:nvSpPr>
          <p:cNvPr id="3" name="Content Placeholder 2">
            <a:extLst>
              <a:ext uri="{FF2B5EF4-FFF2-40B4-BE49-F238E27FC236}">
                <a16:creationId xmlns:a16="http://schemas.microsoft.com/office/drawing/2014/main" id="{1E0C6C45-A655-45A9-A3D4-950DA99FFD66}"/>
              </a:ext>
            </a:extLst>
          </p:cNvPr>
          <p:cNvSpPr>
            <a:spLocks noGrp="1"/>
          </p:cNvSpPr>
          <p:nvPr>
            <p:ph idx="1"/>
          </p:nvPr>
        </p:nvSpPr>
        <p:spPr/>
        <p:txBody>
          <a:bodyPr/>
          <a:lstStyle/>
          <a:p>
            <a:pPr marL="0" indent="0">
              <a:lnSpc>
                <a:spcPct val="107000"/>
              </a:lnSpc>
              <a:spcAft>
                <a:spcPts val="800"/>
              </a:spcAft>
              <a:buNone/>
            </a:pPr>
            <a:r>
              <a:rPr lang="en-AU" sz="1800" b="1" dirty="0">
                <a:latin typeface="Calibri" panose="020F0502020204030204" pitchFamily="34" charset="0"/>
                <a:cs typeface="Calibri" panose="020F0502020204030204" pitchFamily="34" charset="0"/>
              </a:rPr>
              <a:t>a)</a:t>
            </a:r>
            <a:r>
              <a:rPr lang="en-AU" b="1" dirty="0"/>
              <a:t> </a:t>
            </a:r>
            <a:r>
              <a:rPr lang="en-AU" sz="1800" b="1" dirty="0">
                <a:effectLst/>
                <a:latin typeface="Calibri" panose="020F0502020204030204" pitchFamily="34" charset="0"/>
                <a:ea typeface="Calibri" panose="020F0502020204030204" pitchFamily="34" charset="0"/>
                <a:cs typeface="Cordia New" panose="020B0502040204020203" pitchFamily="34" charset="-34"/>
              </a:rPr>
              <a:t>After taking an active interest in the prevention of adverse events for patients, your director has allocated you to the Patient Safety portfolio.</a:t>
            </a:r>
          </a:p>
          <a:p>
            <a:pPr marL="0" indent="0">
              <a:lnSpc>
                <a:spcPct val="107000"/>
              </a:lnSpc>
              <a:spcAft>
                <a:spcPts val="800"/>
              </a:spcAft>
              <a:buNone/>
            </a:pPr>
            <a:endParaRPr lang="en-AU" sz="1800" dirty="0">
              <a:effectLst/>
              <a:latin typeface="Calibri" panose="020F0502020204030204" pitchFamily="34" charset="0"/>
              <a:ea typeface="Calibri" panose="020F0502020204030204" pitchFamily="34" charset="0"/>
              <a:cs typeface="Cordia New" panose="020B0502040204020203" pitchFamily="34" charset="-34"/>
            </a:endParaRPr>
          </a:p>
          <a:p>
            <a:pPr marL="0" indent="0">
              <a:lnSpc>
                <a:spcPct val="107000"/>
              </a:lnSpc>
              <a:spcAft>
                <a:spcPts val="800"/>
              </a:spcAft>
              <a:buNone/>
            </a:pPr>
            <a:r>
              <a:rPr lang="en-AU" sz="1800" b="1" dirty="0">
                <a:effectLst/>
                <a:latin typeface="Calibri" panose="020F0502020204030204" pitchFamily="34" charset="0"/>
                <a:ea typeface="Calibri" panose="020F0502020204030204" pitchFamily="34" charset="0"/>
                <a:cs typeface="Cordia New" panose="020B0502040204020203" pitchFamily="34" charset="-34"/>
              </a:rPr>
              <a:t>List two (2) factors shown to increase rates of adverse events for patients (2 marks):</a:t>
            </a:r>
          </a:p>
          <a:p>
            <a:pPr marL="0" indent="0">
              <a:lnSpc>
                <a:spcPct val="107000"/>
              </a:lnSpc>
              <a:spcAft>
                <a:spcPts val="800"/>
              </a:spcAft>
              <a:buNone/>
            </a:pPr>
            <a:endParaRPr lang="en-AU" sz="1800" b="1" dirty="0">
              <a:effectLst/>
              <a:latin typeface="Calibri" panose="020F0502020204030204" pitchFamily="34" charset="0"/>
              <a:ea typeface="Calibri" panose="020F0502020204030204" pitchFamily="34" charset="0"/>
              <a:cs typeface="Cordia New" panose="020B0502040204020203" pitchFamily="34" charset="-34"/>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Cordia New" panose="020B0502040204020203" pitchFamily="34" charset="-34"/>
              </a:rPr>
              <a:t>ED overcrowding / access block</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Cordia New" panose="020B0502040204020203" pitchFamily="34" charset="-34"/>
              </a:rPr>
              <a:t>Inadequate handover</a:t>
            </a:r>
          </a:p>
          <a:p>
            <a:pPr marL="0" indent="0">
              <a:buNone/>
            </a:pPr>
            <a:endParaRPr lang="en-AU" dirty="0"/>
          </a:p>
        </p:txBody>
      </p:sp>
    </p:spTree>
    <p:extLst>
      <p:ext uri="{BB962C8B-B14F-4D97-AF65-F5344CB8AC3E}">
        <p14:creationId xmlns:p14="http://schemas.microsoft.com/office/powerpoint/2010/main" val="358925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C5A5-AD70-469A-8FFF-01580964FDC2}"/>
              </a:ext>
            </a:extLst>
          </p:cNvPr>
          <p:cNvSpPr>
            <a:spLocks noGrp="1"/>
          </p:cNvSpPr>
          <p:nvPr>
            <p:ph type="title"/>
          </p:nvPr>
        </p:nvSpPr>
        <p:spPr/>
        <p:txBody>
          <a:bodyPr/>
          <a:lstStyle/>
          <a:p>
            <a:r>
              <a:rPr lang="en-AU" dirty="0"/>
              <a:t>QUESTION 15</a:t>
            </a:r>
          </a:p>
        </p:txBody>
      </p:sp>
      <p:sp>
        <p:nvSpPr>
          <p:cNvPr id="3" name="Content Placeholder 2">
            <a:extLst>
              <a:ext uri="{FF2B5EF4-FFF2-40B4-BE49-F238E27FC236}">
                <a16:creationId xmlns:a16="http://schemas.microsoft.com/office/drawing/2014/main" id="{A04F266B-410E-42A2-B4CF-1EE76F8ADD1C}"/>
              </a:ext>
            </a:extLst>
          </p:cNvPr>
          <p:cNvSpPr>
            <a:spLocks noGrp="1"/>
          </p:cNvSpPr>
          <p:nvPr>
            <p:ph idx="1"/>
          </p:nvPr>
        </p:nvSpPr>
        <p:spPr>
          <a:xfrm>
            <a:off x="1295402" y="3805725"/>
            <a:ext cx="9601196" cy="2198259"/>
          </a:xfrm>
        </p:spPr>
        <p:txBody>
          <a:bodyPr numCol="2">
            <a:normAutofit fontScale="92500" lnSpcReduction="10000"/>
          </a:bodyPr>
          <a:lstStyle/>
          <a:p>
            <a:pPr>
              <a:lnSpc>
                <a:spcPct val="107000"/>
              </a:lnSpc>
              <a:spcAft>
                <a:spcPts val="800"/>
              </a:spcAft>
            </a:pPr>
            <a:r>
              <a:rPr lang="en-AU" sz="2100" dirty="0">
                <a:effectLst/>
                <a:latin typeface="Calibri" panose="020F0502020204030204" pitchFamily="34" charset="0"/>
                <a:ea typeface="Calibri" panose="020F0502020204030204" pitchFamily="34" charset="0"/>
                <a:cs typeface="Cordia New" panose="020B0304020202020204" pitchFamily="34" charset="-34"/>
              </a:rPr>
              <a:t>Prolonged waiting time</a:t>
            </a:r>
          </a:p>
          <a:p>
            <a:pPr>
              <a:lnSpc>
                <a:spcPct val="107000"/>
              </a:lnSpc>
              <a:spcAft>
                <a:spcPts val="800"/>
              </a:spcAft>
            </a:pPr>
            <a:r>
              <a:rPr lang="en-AU" sz="2100" dirty="0">
                <a:effectLst/>
                <a:latin typeface="Calibri" panose="020F0502020204030204" pitchFamily="34" charset="0"/>
                <a:ea typeface="Calibri" panose="020F0502020204030204" pitchFamily="34" charset="0"/>
                <a:cs typeface="Cordia New" panose="020B0304020202020204" pitchFamily="34" charset="-34"/>
              </a:rPr>
              <a:t>ED overcrowding</a:t>
            </a:r>
          </a:p>
          <a:p>
            <a:pPr>
              <a:lnSpc>
                <a:spcPct val="107000"/>
              </a:lnSpc>
              <a:spcAft>
                <a:spcPts val="800"/>
              </a:spcAft>
            </a:pPr>
            <a:r>
              <a:rPr lang="en-AU" sz="2100" dirty="0">
                <a:effectLst/>
                <a:latin typeface="Calibri" panose="020F0502020204030204" pitchFamily="34" charset="0"/>
                <a:ea typeface="Calibri" panose="020F0502020204030204" pitchFamily="34" charset="0"/>
                <a:cs typeface="Cordia New" panose="020B0304020202020204" pitchFamily="34" charset="-34"/>
              </a:rPr>
              <a:t>Lower socioeconomic status</a:t>
            </a:r>
          </a:p>
          <a:p>
            <a:pPr>
              <a:lnSpc>
                <a:spcPct val="107000"/>
              </a:lnSpc>
              <a:spcAft>
                <a:spcPts val="800"/>
              </a:spcAft>
            </a:pPr>
            <a:r>
              <a:rPr lang="en-AU" sz="2100" dirty="0">
                <a:effectLst/>
                <a:latin typeface="Calibri" panose="020F0502020204030204" pitchFamily="34" charset="0"/>
                <a:ea typeface="Calibri" panose="020F0502020204030204" pitchFamily="34" charset="0"/>
                <a:cs typeface="Cordia New" panose="020B0304020202020204" pitchFamily="34" charset="-34"/>
              </a:rPr>
              <a:t>Arrival after hours </a:t>
            </a:r>
          </a:p>
          <a:p>
            <a:pPr>
              <a:lnSpc>
                <a:spcPct val="107000"/>
              </a:lnSpc>
              <a:spcAft>
                <a:spcPts val="800"/>
              </a:spcAft>
            </a:pPr>
            <a:endParaRPr lang="en-AU" sz="2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pPr>
            <a:r>
              <a:rPr lang="en-AU" sz="2100" dirty="0">
                <a:effectLst/>
                <a:latin typeface="Calibri" panose="020F0502020204030204" pitchFamily="34" charset="0"/>
                <a:ea typeface="Calibri" panose="020F0502020204030204" pitchFamily="34" charset="0"/>
                <a:cs typeface="Cordia New" panose="020B0304020202020204" pitchFamily="34" charset="-34"/>
              </a:rPr>
              <a:t>Parents with young children</a:t>
            </a:r>
          </a:p>
          <a:p>
            <a:pPr>
              <a:lnSpc>
                <a:spcPct val="107000"/>
              </a:lnSpc>
              <a:spcAft>
                <a:spcPts val="800"/>
              </a:spcAft>
            </a:pPr>
            <a:r>
              <a:rPr lang="en-AU" sz="2100" dirty="0">
                <a:effectLst/>
                <a:latin typeface="Calibri" panose="020F0502020204030204" pitchFamily="34" charset="0"/>
                <a:ea typeface="Calibri" panose="020F0502020204030204" pitchFamily="34" charset="0"/>
                <a:cs typeface="Cordia New" panose="020B0304020202020204" pitchFamily="34" charset="-34"/>
              </a:rPr>
              <a:t>Less urgent triage categories </a:t>
            </a:r>
          </a:p>
          <a:p>
            <a:pPr>
              <a:lnSpc>
                <a:spcPct val="107000"/>
              </a:lnSpc>
              <a:spcAft>
                <a:spcPts val="800"/>
              </a:spcAft>
            </a:pPr>
            <a:r>
              <a:rPr lang="en-AU" sz="2100" dirty="0">
                <a:effectLst/>
                <a:latin typeface="Calibri" panose="020F0502020204030204" pitchFamily="34" charset="0"/>
                <a:ea typeface="Calibri" panose="020F0502020204030204" pitchFamily="34" charset="0"/>
                <a:cs typeface="Cordia New" panose="020B0304020202020204" pitchFamily="34" charset="-34"/>
              </a:rPr>
              <a:t>Non-English speaking background</a:t>
            </a:r>
          </a:p>
          <a:p>
            <a:pPr>
              <a:lnSpc>
                <a:spcPct val="107000"/>
              </a:lnSpc>
              <a:spcAft>
                <a:spcPts val="800"/>
              </a:spcAft>
            </a:pPr>
            <a:r>
              <a:rPr lang="en-AU" sz="2100" dirty="0">
                <a:effectLst/>
                <a:latin typeface="Calibri" panose="020F0502020204030204" pitchFamily="34" charset="0"/>
                <a:ea typeface="Calibri" panose="020F0502020204030204" pitchFamily="34" charset="0"/>
                <a:cs typeface="Cordia New" panose="020B0304020202020204" pitchFamily="34" charset="-34"/>
              </a:rPr>
              <a:t>Young adults  </a:t>
            </a:r>
          </a:p>
          <a:p>
            <a:pPr marL="0" indent="0">
              <a:buNone/>
            </a:pPr>
            <a:endParaRPr lang="en-AU" dirty="0"/>
          </a:p>
        </p:txBody>
      </p:sp>
      <p:sp>
        <p:nvSpPr>
          <p:cNvPr id="5" name="TextBox 4">
            <a:extLst>
              <a:ext uri="{FF2B5EF4-FFF2-40B4-BE49-F238E27FC236}">
                <a16:creationId xmlns:a16="http://schemas.microsoft.com/office/drawing/2014/main" id="{5F536EAD-D068-4213-BB51-10CE031A1B72}"/>
              </a:ext>
            </a:extLst>
          </p:cNvPr>
          <p:cNvSpPr txBox="1"/>
          <p:nvPr/>
        </p:nvSpPr>
        <p:spPr>
          <a:xfrm>
            <a:off x="1295402" y="2513162"/>
            <a:ext cx="9601196" cy="1463606"/>
          </a:xfrm>
          <a:prstGeom prst="rect">
            <a:avLst/>
          </a:prstGeom>
          <a:noFill/>
        </p:spPr>
        <p:txBody>
          <a:bodyPr wrap="square" rtlCol="0">
            <a:spAutoFit/>
          </a:bodyPr>
          <a:lstStyle/>
          <a:p>
            <a:pPr marL="0" indent="0">
              <a:lnSpc>
                <a:spcPct val="107000"/>
              </a:lnSpc>
              <a:spcAft>
                <a:spcPts val="800"/>
              </a:spcAft>
              <a:buNone/>
            </a:pPr>
            <a:r>
              <a:rPr lang="en-AU" sz="1800" b="1" dirty="0">
                <a:latin typeface="Calibri" panose="020F0502020204030204" pitchFamily="34" charset="0"/>
                <a:cs typeface="Calibri" panose="020F0502020204030204" pitchFamily="34" charset="0"/>
              </a:rPr>
              <a:t>b)</a:t>
            </a:r>
            <a:r>
              <a:rPr lang="en-AU" b="1" dirty="0"/>
              <a:t> </a:t>
            </a:r>
            <a:r>
              <a:rPr lang="en-AU" sz="1800" b="1" dirty="0">
                <a:effectLst/>
                <a:latin typeface="Calibri" panose="020F0502020204030204" pitchFamily="34" charset="0"/>
                <a:ea typeface="Calibri" panose="020F0502020204030204" pitchFamily="34" charset="0"/>
                <a:cs typeface="Cordia New" panose="020B0304020202020204" pitchFamily="34" charset="-34"/>
              </a:rPr>
              <a:t>You have discovered that your department has an unacceptably high rate of patients who      “Did Not Wait” from the ED waiting room.</a:t>
            </a:r>
          </a:p>
          <a:p>
            <a:pPr marL="0" indent="0">
              <a:lnSpc>
                <a:spcPct val="107000"/>
              </a:lnSpc>
              <a:spcAft>
                <a:spcPts val="800"/>
              </a:spcAft>
              <a:buNone/>
            </a:pPr>
            <a:r>
              <a:rPr lang="en-AU" sz="1800" b="1" dirty="0">
                <a:effectLst/>
                <a:latin typeface="Calibri" panose="020F0502020204030204" pitchFamily="34" charset="0"/>
                <a:ea typeface="Calibri" panose="020F0502020204030204" pitchFamily="34" charset="0"/>
                <a:cs typeface="Cordia New" panose="020B0304020202020204" pitchFamily="34" charset="-34"/>
              </a:rPr>
              <a:t>List four (4) factors associated with patients who “Did Not Wait” (4 marks):</a:t>
            </a:r>
          </a:p>
          <a:p>
            <a:endParaRPr lang="en-AU" dirty="0"/>
          </a:p>
        </p:txBody>
      </p:sp>
    </p:spTree>
    <p:extLst>
      <p:ext uri="{BB962C8B-B14F-4D97-AF65-F5344CB8AC3E}">
        <p14:creationId xmlns:p14="http://schemas.microsoft.com/office/powerpoint/2010/main" val="1254081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DC84-3555-4BAA-8EE2-54C0C569AB88}"/>
              </a:ext>
            </a:extLst>
          </p:cNvPr>
          <p:cNvSpPr>
            <a:spLocks noGrp="1"/>
          </p:cNvSpPr>
          <p:nvPr>
            <p:ph type="title"/>
          </p:nvPr>
        </p:nvSpPr>
        <p:spPr/>
        <p:txBody>
          <a:bodyPr/>
          <a:lstStyle/>
          <a:p>
            <a:r>
              <a:rPr lang="en-AU" dirty="0"/>
              <a:t>QUESTION 15</a:t>
            </a:r>
          </a:p>
        </p:txBody>
      </p:sp>
      <p:sp>
        <p:nvSpPr>
          <p:cNvPr id="3" name="Content Placeholder 2">
            <a:extLst>
              <a:ext uri="{FF2B5EF4-FFF2-40B4-BE49-F238E27FC236}">
                <a16:creationId xmlns:a16="http://schemas.microsoft.com/office/drawing/2014/main" id="{56ABF272-A7C2-457D-AD4E-2AC9D6B1F3F5}"/>
              </a:ext>
            </a:extLst>
          </p:cNvPr>
          <p:cNvSpPr>
            <a:spLocks noGrp="1"/>
          </p:cNvSpPr>
          <p:nvPr>
            <p:ph idx="1"/>
          </p:nvPr>
        </p:nvSpPr>
        <p:spPr/>
        <p:txBody>
          <a:bodyPr/>
          <a:lstStyle/>
          <a:p>
            <a:pPr marL="0" indent="0">
              <a:buNone/>
            </a:pPr>
            <a:r>
              <a:rPr lang="en-AU" sz="1800" b="1" dirty="0">
                <a:latin typeface="Calibri" panose="020F0502020204030204" pitchFamily="34" charset="0"/>
                <a:ea typeface="Calibri" panose="020F0502020204030204" pitchFamily="34" charset="0"/>
                <a:cs typeface="Cordia New" panose="020B0304020202020204" pitchFamily="34" charset="-34"/>
              </a:rPr>
              <a:t>c) </a:t>
            </a:r>
            <a:r>
              <a:rPr lang="en-AU" sz="1800" b="1" dirty="0">
                <a:effectLst/>
                <a:latin typeface="Calibri" panose="020F0502020204030204" pitchFamily="34" charset="0"/>
                <a:ea typeface="Calibri" panose="020F0502020204030204" pitchFamily="34" charset="0"/>
                <a:cs typeface="Cordia New" panose="020B0304020202020204" pitchFamily="34" charset="-34"/>
              </a:rPr>
              <a:t>Complete the following table with respect to the prevention of patients leaving without being seen and the management of those who failed to wait to be seen. Describe three (3) strategies for each heading (6 marks):</a:t>
            </a:r>
          </a:p>
          <a:p>
            <a:pPr marL="0" indent="0">
              <a:buNone/>
            </a:pPr>
            <a:endParaRPr lang="en-AU" dirty="0"/>
          </a:p>
        </p:txBody>
      </p:sp>
      <p:graphicFrame>
        <p:nvGraphicFramePr>
          <p:cNvPr id="4" name="Table 3">
            <a:extLst>
              <a:ext uri="{FF2B5EF4-FFF2-40B4-BE49-F238E27FC236}">
                <a16:creationId xmlns:a16="http://schemas.microsoft.com/office/drawing/2014/main" id="{F17C7C61-3F22-476D-B306-EB931E3144F6}"/>
              </a:ext>
            </a:extLst>
          </p:cNvPr>
          <p:cNvGraphicFramePr>
            <a:graphicFrameLocks noGrp="1"/>
          </p:cNvGraphicFramePr>
          <p:nvPr>
            <p:extLst>
              <p:ext uri="{D42A27DB-BD31-4B8C-83A1-F6EECF244321}">
                <p14:modId xmlns:p14="http://schemas.microsoft.com/office/powerpoint/2010/main" val="2569541330"/>
              </p:ext>
            </p:extLst>
          </p:nvPr>
        </p:nvGraphicFramePr>
        <p:xfrm>
          <a:off x="3111260" y="3778370"/>
          <a:ext cx="5968604" cy="880308"/>
        </p:xfrm>
        <a:graphic>
          <a:graphicData uri="http://schemas.openxmlformats.org/drawingml/2006/table">
            <a:tbl>
              <a:tblPr firstRow="1" firstCol="1" bandRow="1">
                <a:tableStyleId>{5C22544A-7EE6-4342-B048-85BDC9FD1C3A}</a:tableStyleId>
              </a:tblPr>
              <a:tblGrid>
                <a:gridCol w="2984302">
                  <a:extLst>
                    <a:ext uri="{9D8B030D-6E8A-4147-A177-3AD203B41FA5}">
                      <a16:colId xmlns:a16="http://schemas.microsoft.com/office/drawing/2014/main" val="4093802809"/>
                    </a:ext>
                  </a:extLst>
                </a:gridCol>
                <a:gridCol w="2984302">
                  <a:extLst>
                    <a:ext uri="{9D8B030D-6E8A-4147-A177-3AD203B41FA5}">
                      <a16:colId xmlns:a16="http://schemas.microsoft.com/office/drawing/2014/main" val="837674949"/>
                    </a:ext>
                  </a:extLst>
                </a:gridCol>
              </a:tblGrid>
              <a:tr h="880308">
                <a:tc>
                  <a:txBody>
                    <a:bodyPr/>
                    <a:lstStyle/>
                    <a:p>
                      <a:pPr algn="ctr">
                        <a:lnSpc>
                          <a:spcPct val="107000"/>
                        </a:lnSpc>
                        <a:spcAft>
                          <a:spcPts val="800"/>
                        </a:spcAft>
                      </a:pPr>
                      <a:r>
                        <a:rPr lang="en-AU" sz="1400" dirty="0">
                          <a:solidFill>
                            <a:schemeClr val="tx1"/>
                          </a:solidFill>
                          <a:effectLst/>
                        </a:rPr>
                        <a:t>STRATEGIES TO PREVENT PATIENTS FROM LEAVING WITHOUT BEING SEEN</a:t>
                      </a:r>
                      <a:endParaRPr lang="en-AU" sz="140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solidFill>
                      <a:schemeClr val="accent1">
                        <a:lumMod val="20000"/>
                        <a:lumOff val="80000"/>
                      </a:schemeClr>
                    </a:solidFill>
                  </a:tcPr>
                </a:tc>
                <a:tc>
                  <a:txBody>
                    <a:bodyPr/>
                    <a:lstStyle/>
                    <a:p>
                      <a:pPr algn="ctr">
                        <a:lnSpc>
                          <a:spcPct val="107000"/>
                        </a:lnSpc>
                        <a:spcAft>
                          <a:spcPts val="800"/>
                        </a:spcAft>
                      </a:pPr>
                      <a:r>
                        <a:rPr lang="en-AU" sz="1400" dirty="0">
                          <a:solidFill>
                            <a:schemeClr val="tx1"/>
                          </a:solidFill>
                          <a:effectLst/>
                        </a:rPr>
                        <a:t>STRATEGIES TO MANAGE THOSE WHO LEAVE BEFORE BEING SEEN</a:t>
                      </a:r>
                      <a:endParaRPr lang="en-AU" sz="140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solidFill>
                      <a:schemeClr val="accent1">
                        <a:lumMod val="20000"/>
                        <a:lumOff val="80000"/>
                      </a:schemeClr>
                    </a:solidFill>
                  </a:tcPr>
                </a:tc>
                <a:extLst>
                  <a:ext uri="{0D108BD9-81ED-4DB2-BD59-A6C34878D82A}">
                    <a16:rowId xmlns:a16="http://schemas.microsoft.com/office/drawing/2014/main" val="2017787621"/>
                  </a:ext>
                </a:extLst>
              </a:tr>
            </a:tbl>
          </a:graphicData>
        </a:graphic>
      </p:graphicFrame>
    </p:spTree>
    <p:extLst>
      <p:ext uri="{BB962C8B-B14F-4D97-AF65-F5344CB8AC3E}">
        <p14:creationId xmlns:p14="http://schemas.microsoft.com/office/powerpoint/2010/main" val="371904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2C88-B4F7-4D30-A941-C15E6D85E9EB}"/>
              </a:ext>
            </a:extLst>
          </p:cNvPr>
          <p:cNvSpPr>
            <a:spLocks noGrp="1"/>
          </p:cNvSpPr>
          <p:nvPr>
            <p:ph type="title"/>
          </p:nvPr>
        </p:nvSpPr>
        <p:spPr>
          <a:xfrm>
            <a:off x="1295402" y="982132"/>
            <a:ext cx="9601196" cy="1303867"/>
          </a:xfrm>
        </p:spPr>
        <p:txBody>
          <a:bodyPr>
            <a:normAutofit/>
          </a:bodyPr>
          <a:lstStyle/>
          <a:p>
            <a:r>
              <a:rPr lang="en-AU">
                <a:solidFill>
                  <a:srgbClr val="262626"/>
                </a:solidFill>
              </a:rPr>
              <a:t>QUESTION 15</a:t>
            </a:r>
          </a:p>
        </p:txBody>
      </p:sp>
      <p:sp>
        <p:nvSpPr>
          <p:cNvPr id="9" name="Content Placeholder 8">
            <a:extLst>
              <a:ext uri="{FF2B5EF4-FFF2-40B4-BE49-F238E27FC236}">
                <a16:creationId xmlns:a16="http://schemas.microsoft.com/office/drawing/2014/main" id="{3DD93DAC-B5B6-4AA9-BAAB-D8C8F0C0F3F4}"/>
              </a:ext>
            </a:extLst>
          </p:cNvPr>
          <p:cNvSpPr>
            <a:spLocks noGrp="1"/>
          </p:cNvSpPr>
          <p:nvPr>
            <p:ph idx="1"/>
          </p:nvPr>
        </p:nvSpPr>
        <p:spPr/>
        <p:txBody>
          <a:bodyPr>
            <a:normAutofit fontScale="92500" lnSpcReduction="10000"/>
          </a:bodyPr>
          <a:lstStyle/>
          <a:p>
            <a:pPr marL="0" indent="0">
              <a:buNone/>
            </a:pPr>
            <a:r>
              <a:rPr lang="en-AU" sz="1800" b="1" dirty="0">
                <a:effectLst/>
                <a:latin typeface="Calibri" panose="020F0502020204030204" pitchFamily="34" charset="0"/>
                <a:ea typeface="Calibri" panose="020F0502020204030204" pitchFamily="34" charset="0"/>
                <a:cs typeface="Cordia New" panose="020B0304020202020204" pitchFamily="34" charset="-34"/>
              </a:rPr>
              <a:t>STRATEGIES TO PREVENT PATIENTS FROM LEAVING WITHOUT BEING SEEN:</a:t>
            </a:r>
          </a:p>
          <a:p>
            <a:r>
              <a:rPr lang="en-AU" sz="1800" dirty="0">
                <a:effectLst/>
                <a:latin typeface="Calibri" panose="020F0502020204030204" pitchFamily="34" charset="0"/>
                <a:ea typeface="Calibri" panose="020F0502020204030204" pitchFamily="34" charset="0"/>
                <a:cs typeface="Cordia New" panose="020B0304020202020204" pitchFamily="34" charset="-34"/>
              </a:rPr>
              <a:t>Education: Ready access to information about the triage process and what to expect in the emergency department </a:t>
            </a:r>
            <a:r>
              <a:rPr lang="en-AU" sz="1800" dirty="0" err="1">
                <a:effectLst/>
                <a:latin typeface="Calibri" panose="020F0502020204030204" pitchFamily="34" charset="0"/>
                <a:ea typeface="Calibri" panose="020F0502020204030204" pitchFamily="34" charset="0"/>
                <a:cs typeface="Cordia New" panose="020B0304020202020204" pitchFamily="34" charset="-34"/>
              </a:rPr>
              <a:t>eg.</a:t>
            </a:r>
            <a:r>
              <a:rPr lang="en-AU" sz="1800" dirty="0">
                <a:effectLst/>
                <a:latin typeface="Calibri" panose="020F0502020204030204" pitchFamily="34" charset="0"/>
                <a:ea typeface="Calibri" panose="020F0502020204030204" pitchFamily="34" charset="0"/>
                <a:cs typeface="Cordia New" panose="020B0304020202020204" pitchFamily="34" charset="-34"/>
              </a:rPr>
              <a:t> Videos, posters</a:t>
            </a:r>
          </a:p>
          <a:p>
            <a:r>
              <a:rPr lang="en-AU" sz="1800" dirty="0">
                <a:effectLst/>
                <a:latin typeface="Calibri" panose="020F0502020204030204" pitchFamily="34" charset="0"/>
                <a:ea typeface="Calibri" panose="020F0502020204030204" pitchFamily="34" charset="0"/>
                <a:cs typeface="Cordia New" panose="020B0304020202020204" pitchFamily="34" charset="-34"/>
              </a:rPr>
              <a:t>Comfort: Easy access to toilets, vending machines, TV</a:t>
            </a:r>
            <a:endParaRPr lang="en-AU" sz="1800" dirty="0">
              <a:latin typeface="Calibri" panose="020F0502020204030204" pitchFamily="34" charset="0"/>
              <a:ea typeface="Calibri" panose="020F0502020204030204" pitchFamily="34" charset="0"/>
              <a:cs typeface="Cordia New" panose="020B0304020202020204" pitchFamily="34" charset="-34"/>
            </a:endParaRPr>
          </a:p>
          <a:p>
            <a:r>
              <a:rPr lang="en-AU" sz="1800" dirty="0">
                <a:effectLst/>
                <a:latin typeface="Calibri" panose="020F0502020204030204" pitchFamily="34" charset="0"/>
                <a:ea typeface="Calibri" panose="020F0502020204030204" pitchFamily="34" charset="0"/>
                <a:cs typeface="Cordia New" panose="020B0304020202020204" pitchFamily="34" charset="-34"/>
              </a:rPr>
              <a:t>Communication: improved communication with patients regarding waiting times, clear escalation policy for concerned patients/change in patient condition</a:t>
            </a:r>
          </a:p>
          <a:p>
            <a:r>
              <a:rPr lang="en-AU" sz="1800" dirty="0">
                <a:effectLst/>
                <a:latin typeface="Calibri" panose="020F0502020204030204" pitchFamily="34" charset="0"/>
                <a:ea typeface="Calibri" panose="020F0502020204030204" pitchFamily="34" charset="0"/>
                <a:cs typeface="Cordia New" panose="020B0304020202020204" pitchFamily="34" charset="-34"/>
              </a:rPr>
              <a:t>Assessment &amp; Treatment: nurse-initiated analgesia and </a:t>
            </a:r>
            <a:r>
              <a:rPr lang="en-AU" sz="1800" dirty="0" err="1">
                <a:effectLst/>
                <a:latin typeface="Calibri" panose="020F0502020204030204" pitchFamily="34" charset="0"/>
                <a:ea typeface="Calibri" panose="020F0502020204030204" pitchFamily="34" charset="0"/>
                <a:cs typeface="Cordia New" panose="020B0304020202020204" pitchFamily="34" charset="-34"/>
              </a:rPr>
              <a:t>xrays</a:t>
            </a:r>
            <a:r>
              <a:rPr lang="en-AU" sz="1800" dirty="0">
                <a:effectLst/>
                <a:latin typeface="Calibri" panose="020F0502020204030204" pitchFamily="34" charset="0"/>
                <a:ea typeface="Calibri" panose="020F0502020204030204" pitchFamily="34" charset="0"/>
                <a:cs typeface="Cordia New" panose="020B0304020202020204" pitchFamily="34" charset="-34"/>
              </a:rPr>
              <a:t> at time of triage, dedicated WR staff (nurse +/- doctor) to instigate assessment and treatment in triage cubicles, frequent re-evaluation of WR patients</a:t>
            </a:r>
            <a:endParaRPr lang="en-AU" sz="1800" dirty="0">
              <a:latin typeface="Calibri" panose="020F0502020204030204" pitchFamily="34" charset="0"/>
              <a:ea typeface="Calibri" panose="020F0502020204030204" pitchFamily="34" charset="0"/>
              <a:cs typeface="Cordia New" panose="020B0304020202020204" pitchFamily="34" charset="-34"/>
            </a:endParaRPr>
          </a:p>
          <a:p>
            <a:r>
              <a:rPr lang="en-AU" sz="1800" dirty="0">
                <a:effectLst/>
                <a:latin typeface="Calibri" panose="020F0502020204030204" pitchFamily="34" charset="0"/>
                <a:ea typeface="Calibri" panose="020F0502020204030204" pitchFamily="34" charset="0"/>
                <a:cs typeface="Cordia New" panose="020B0304020202020204" pitchFamily="34" charset="-34"/>
              </a:rPr>
              <a:t>Decrease overcrowding: direct admission to short stay unit, hospital-wide processes to decrease access block </a:t>
            </a:r>
            <a:endParaRPr lang="en-AU" dirty="0"/>
          </a:p>
        </p:txBody>
      </p:sp>
    </p:spTree>
    <p:extLst>
      <p:ext uri="{BB962C8B-B14F-4D97-AF65-F5344CB8AC3E}">
        <p14:creationId xmlns:p14="http://schemas.microsoft.com/office/powerpoint/2010/main" val="61748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0D28-59A2-4F2C-A57F-E10DDA9F5423}"/>
              </a:ext>
            </a:extLst>
          </p:cNvPr>
          <p:cNvSpPr>
            <a:spLocks noGrp="1"/>
          </p:cNvSpPr>
          <p:nvPr>
            <p:ph type="title"/>
          </p:nvPr>
        </p:nvSpPr>
        <p:spPr/>
        <p:txBody>
          <a:bodyPr/>
          <a:lstStyle/>
          <a:p>
            <a:r>
              <a:rPr lang="en-AU" dirty="0"/>
              <a:t>QUESTION 15</a:t>
            </a:r>
          </a:p>
        </p:txBody>
      </p:sp>
      <p:sp>
        <p:nvSpPr>
          <p:cNvPr id="3" name="Content Placeholder 2">
            <a:extLst>
              <a:ext uri="{FF2B5EF4-FFF2-40B4-BE49-F238E27FC236}">
                <a16:creationId xmlns:a16="http://schemas.microsoft.com/office/drawing/2014/main" id="{6E87E85E-DAE9-4751-9288-79D079106A2D}"/>
              </a:ext>
            </a:extLst>
          </p:cNvPr>
          <p:cNvSpPr>
            <a:spLocks noGrp="1"/>
          </p:cNvSpPr>
          <p:nvPr>
            <p:ph idx="1"/>
          </p:nvPr>
        </p:nvSpPr>
        <p:spPr/>
        <p:txBody>
          <a:bodyPr/>
          <a:lstStyle/>
          <a:p>
            <a:pPr marL="0" indent="0">
              <a:buNone/>
            </a:pPr>
            <a:r>
              <a:rPr lang="en-AU" sz="1800" b="1" dirty="0">
                <a:effectLst/>
                <a:latin typeface="Calibri" panose="020F0502020204030204" pitchFamily="34" charset="0"/>
                <a:ea typeface="Calibri" panose="020F0502020204030204" pitchFamily="34" charset="0"/>
                <a:cs typeface="Cordia New" panose="020B0304020202020204" pitchFamily="34" charset="-34"/>
              </a:rPr>
              <a:t>STRATEGIES TO MANAGE THOSE WHO LEAVE BEFORE BEING SEEN:</a:t>
            </a:r>
          </a:p>
          <a:p>
            <a:r>
              <a:rPr lang="en-AU" sz="1800" dirty="0">
                <a:effectLst/>
                <a:latin typeface="Calibri" panose="020F0502020204030204" pitchFamily="34" charset="0"/>
                <a:ea typeface="Calibri" panose="020F0502020204030204" pitchFamily="34" charset="0"/>
                <a:cs typeface="Cordia New" panose="020B0304020202020204" pitchFamily="34" charset="-34"/>
              </a:rPr>
              <a:t>Provide alternatives to care prior to patient leaving </a:t>
            </a:r>
            <a:r>
              <a:rPr lang="en-AU" sz="1800" dirty="0" err="1">
                <a:effectLst/>
                <a:latin typeface="Calibri" panose="020F0502020204030204" pitchFamily="34" charset="0"/>
                <a:ea typeface="Calibri" panose="020F0502020204030204" pitchFamily="34" charset="0"/>
                <a:cs typeface="Cordia New" panose="020B0304020202020204" pitchFamily="34" charset="-34"/>
              </a:rPr>
              <a:t>eg.</a:t>
            </a:r>
            <a:r>
              <a:rPr lang="en-AU" sz="1800" dirty="0">
                <a:effectLst/>
                <a:latin typeface="Calibri" panose="020F0502020204030204" pitchFamily="34" charset="0"/>
                <a:ea typeface="Calibri" panose="020F0502020204030204" pitchFamily="34" charset="0"/>
                <a:cs typeface="Cordia New" panose="020B0304020202020204" pitchFamily="34" charset="-34"/>
              </a:rPr>
              <a:t> GP, urgent care centre, home visiting doctor, telehealth services</a:t>
            </a:r>
            <a:endParaRPr lang="en-AU" sz="1800" b="1" dirty="0">
              <a:latin typeface="Calibri" panose="020F0502020204030204" pitchFamily="34" charset="0"/>
              <a:ea typeface="Calibri" panose="020F0502020204030204" pitchFamily="34" charset="0"/>
              <a:cs typeface="Cordia New" panose="020B0304020202020204" pitchFamily="34" charset="-34"/>
            </a:endParaRPr>
          </a:p>
          <a:p>
            <a:r>
              <a:rPr lang="en-AU" sz="1800" dirty="0">
                <a:effectLst/>
                <a:latin typeface="Calibri" panose="020F0502020204030204" pitchFamily="34" charset="0"/>
                <a:ea typeface="Calibri" panose="020F0502020204030204" pitchFamily="34" charset="0"/>
                <a:cs typeface="Cordia New" panose="020B0304020202020204" pitchFamily="34" charset="-34"/>
              </a:rPr>
              <a:t>Liaison team dedicated to calling and follow up of patients who did not wait as soon as possible after leaving, recall those patients deemed to be at high risk </a:t>
            </a:r>
            <a:endParaRPr lang="en-AU" sz="1800" b="1" dirty="0">
              <a:effectLst/>
              <a:latin typeface="Calibri" panose="020F0502020204030204" pitchFamily="34" charset="0"/>
              <a:ea typeface="Calibri" panose="020F0502020204030204" pitchFamily="34" charset="0"/>
              <a:cs typeface="Cordia New" panose="020B0304020202020204" pitchFamily="34" charset="-34"/>
            </a:endParaRPr>
          </a:p>
          <a:p>
            <a:r>
              <a:rPr lang="en-AU" sz="1800" dirty="0">
                <a:effectLst/>
                <a:latin typeface="Calibri" panose="020F0502020204030204" pitchFamily="34" charset="0"/>
                <a:ea typeface="Calibri" panose="020F0502020204030204" pitchFamily="34" charset="0"/>
                <a:cs typeface="Cordia New" panose="020B0304020202020204" pitchFamily="34" charset="-34"/>
              </a:rPr>
              <a:t>Regular audits, implementation of Did Not Wait KPI’s with frequent benchmarking to assess performance</a:t>
            </a:r>
            <a:endParaRPr lang="en-AU" dirty="0"/>
          </a:p>
        </p:txBody>
      </p:sp>
    </p:spTree>
    <p:extLst>
      <p:ext uri="{BB962C8B-B14F-4D97-AF65-F5344CB8AC3E}">
        <p14:creationId xmlns:p14="http://schemas.microsoft.com/office/powerpoint/2010/main" val="4080139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76D9-0A07-438D-97CA-C9D9EA80F105}"/>
              </a:ext>
            </a:extLst>
          </p:cNvPr>
          <p:cNvSpPr>
            <a:spLocks noGrp="1"/>
          </p:cNvSpPr>
          <p:nvPr>
            <p:ph type="title"/>
          </p:nvPr>
        </p:nvSpPr>
        <p:spPr/>
        <p:txBody>
          <a:bodyPr/>
          <a:lstStyle/>
          <a:p>
            <a:r>
              <a:rPr lang="en-AU" dirty="0"/>
              <a:t>GENERAL FEEDBACK</a:t>
            </a:r>
          </a:p>
        </p:txBody>
      </p:sp>
      <p:sp>
        <p:nvSpPr>
          <p:cNvPr id="3" name="Content Placeholder 2">
            <a:extLst>
              <a:ext uri="{FF2B5EF4-FFF2-40B4-BE49-F238E27FC236}">
                <a16:creationId xmlns:a16="http://schemas.microsoft.com/office/drawing/2014/main" id="{C5F4E5C9-C7E1-4883-922A-30C969C15451}"/>
              </a:ext>
            </a:extLst>
          </p:cNvPr>
          <p:cNvSpPr>
            <a:spLocks noGrp="1"/>
          </p:cNvSpPr>
          <p:nvPr>
            <p:ph idx="1"/>
          </p:nvPr>
        </p:nvSpPr>
        <p:spPr/>
        <p:txBody>
          <a:bodyPr/>
          <a:lstStyle/>
          <a:p>
            <a:r>
              <a:rPr lang="en-AU" sz="1800" dirty="0">
                <a:effectLst/>
                <a:latin typeface="Arial" panose="020B0604020202020204" pitchFamily="34" charset="0"/>
                <a:ea typeface="Calibri" panose="020F0502020204030204" pitchFamily="34" charset="0"/>
                <a:cs typeface="Cordia New" panose="020B0304020202020204" pitchFamily="34" charset="-34"/>
              </a:rPr>
              <a:t>Avoid writing the same thing but in different ways. </a:t>
            </a:r>
            <a:r>
              <a:rPr lang="en-AU" sz="1800" dirty="0" err="1">
                <a:effectLst/>
                <a:latin typeface="Arial" panose="020B0604020202020204" pitchFamily="34" charset="0"/>
                <a:ea typeface="Calibri" panose="020F0502020204030204" pitchFamily="34" charset="0"/>
                <a:cs typeface="Cordia New" panose="020B0304020202020204" pitchFamily="34" charset="-34"/>
              </a:rPr>
              <a:t>Eg</a:t>
            </a:r>
            <a:r>
              <a:rPr lang="en-AU" sz="1800" dirty="0">
                <a:effectLst/>
                <a:latin typeface="Arial" panose="020B0604020202020204" pitchFamily="34" charset="0"/>
                <a:ea typeface="Calibri" panose="020F0502020204030204" pitchFamily="34" charset="0"/>
                <a:cs typeface="Cordia New" panose="020B0304020202020204" pitchFamily="34" charset="-34"/>
              </a:rPr>
              <a:t> “prolonged waiting times to be seen by a clinician, prolonged waiting times to be triaged, increased time to first treatment” as 3 different answers – should simply write “prolonged waiting time for assessment and treatment” as single answer.</a:t>
            </a:r>
            <a:endParaRPr lang="en-AU" sz="1800" dirty="0">
              <a:effectLst/>
              <a:latin typeface="Calibri" panose="020F0502020204030204" pitchFamily="34" charset="0"/>
              <a:ea typeface="Calibri" panose="020F0502020204030204" pitchFamily="34" charset="0"/>
              <a:cs typeface="Cordia New" panose="020B0304020202020204" pitchFamily="34" charset="-34"/>
            </a:endParaRPr>
          </a:p>
          <a:p>
            <a:r>
              <a:rPr lang="en-AU" sz="1800" dirty="0">
                <a:effectLst/>
                <a:latin typeface="Arial" panose="020B0604020202020204" pitchFamily="34" charset="0"/>
                <a:ea typeface="Calibri" panose="020F0502020204030204" pitchFamily="34" charset="0"/>
                <a:cs typeface="Cordia New" panose="020B0304020202020204" pitchFamily="34" charset="-34"/>
              </a:rPr>
              <a:t>On the flip side, avoid writing multiple unrelated points as a single answer. </a:t>
            </a:r>
            <a:endParaRPr lang="en-AU" sz="1800" dirty="0">
              <a:effectLst/>
              <a:latin typeface="Calibri" panose="020F0502020204030204" pitchFamily="34" charset="0"/>
              <a:ea typeface="Calibri" panose="020F0502020204030204" pitchFamily="34" charset="0"/>
              <a:cs typeface="Cordia New" panose="020B0304020202020204" pitchFamily="34" charset="-34"/>
            </a:endParaRPr>
          </a:p>
          <a:p>
            <a:r>
              <a:rPr lang="en-AU" sz="1800" dirty="0">
                <a:effectLst/>
                <a:latin typeface="Arial" panose="020B0604020202020204" pitchFamily="34" charset="0"/>
                <a:ea typeface="Calibri" panose="020F0502020204030204" pitchFamily="34" charset="0"/>
                <a:cs typeface="Cordia New" panose="020B0304020202020204" pitchFamily="34" charset="-34"/>
              </a:rPr>
              <a:t>Try and “headline” your answers so that you can cover more ground and provide more information to the examiner but in a succinct way. </a:t>
            </a:r>
            <a:r>
              <a:rPr lang="en-AU" sz="1800" dirty="0" err="1">
                <a:effectLst/>
                <a:latin typeface="Arial" panose="020B0604020202020204" pitchFamily="34" charset="0"/>
                <a:ea typeface="Calibri" panose="020F0502020204030204" pitchFamily="34" charset="0"/>
                <a:cs typeface="Cordia New" panose="020B0304020202020204" pitchFamily="34" charset="-34"/>
              </a:rPr>
              <a:t>Eg</a:t>
            </a:r>
            <a:r>
              <a:rPr lang="en-AU" sz="1800" dirty="0">
                <a:effectLst/>
                <a:latin typeface="Arial" panose="020B0604020202020204" pitchFamily="34" charset="0"/>
                <a:ea typeface="Calibri" panose="020F0502020204030204" pitchFamily="34" charset="0"/>
                <a:cs typeface="Cordia New" panose="020B0304020202020204" pitchFamily="34" charset="-34"/>
              </a:rPr>
              <a:t> for the table in section 3, strategies to prevent patients from </a:t>
            </a:r>
            <a:r>
              <a:rPr lang="en-AU" sz="1800" dirty="0" err="1">
                <a:effectLst/>
                <a:latin typeface="Arial" panose="020B0604020202020204" pitchFamily="34" charset="0"/>
                <a:ea typeface="Calibri" panose="020F0502020204030204" pitchFamily="34" charset="0"/>
                <a:cs typeface="Cordia New" panose="020B0304020202020204" pitchFamily="34" charset="-34"/>
              </a:rPr>
              <a:t>LOR’ing</a:t>
            </a:r>
            <a:r>
              <a:rPr lang="en-AU" sz="1800" dirty="0">
                <a:effectLst/>
                <a:latin typeface="Arial" panose="020B0604020202020204" pitchFamily="34" charset="0"/>
                <a:ea typeface="Calibri" panose="020F0502020204030204" pitchFamily="34" charset="0"/>
                <a:cs typeface="Cordia New" panose="020B0304020202020204" pitchFamily="34" charset="-34"/>
              </a:rPr>
              <a:t>: “education, comfort, communication, assessment and treatment” as 4 different strategies and then put a short explanation/elaboration for each.</a:t>
            </a:r>
            <a:endParaRPr lang="en-AU" sz="1800" dirty="0">
              <a:effectLst/>
              <a:latin typeface="Calibri" panose="020F0502020204030204" pitchFamily="34" charset="0"/>
              <a:ea typeface="Calibri" panose="020F0502020204030204" pitchFamily="34" charset="0"/>
              <a:cs typeface="Cordia New" panose="020B0304020202020204" pitchFamily="34" charset="-34"/>
            </a:endParaRPr>
          </a:p>
          <a:p>
            <a:pPr marL="0" indent="0">
              <a:buNone/>
            </a:pPr>
            <a:endParaRPr lang="en-AU" dirty="0"/>
          </a:p>
        </p:txBody>
      </p:sp>
    </p:spTree>
    <p:extLst>
      <p:ext uri="{BB962C8B-B14F-4D97-AF65-F5344CB8AC3E}">
        <p14:creationId xmlns:p14="http://schemas.microsoft.com/office/powerpoint/2010/main" val="2967675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071F-F95B-4258-9FBA-0D06DC702452}"/>
              </a:ext>
            </a:extLst>
          </p:cNvPr>
          <p:cNvSpPr>
            <a:spLocks noGrp="1"/>
          </p:cNvSpPr>
          <p:nvPr>
            <p:ph type="title"/>
          </p:nvPr>
        </p:nvSpPr>
        <p:spPr/>
        <p:txBody>
          <a:bodyPr/>
          <a:lstStyle/>
          <a:p>
            <a:r>
              <a:rPr lang="en-AU" dirty="0"/>
              <a:t>GENERAL FEEDBACK</a:t>
            </a:r>
          </a:p>
        </p:txBody>
      </p:sp>
      <p:sp>
        <p:nvSpPr>
          <p:cNvPr id="3" name="Content Placeholder 2">
            <a:extLst>
              <a:ext uri="{FF2B5EF4-FFF2-40B4-BE49-F238E27FC236}">
                <a16:creationId xmlns:a16="http://schemas.microsoft.com/office/drawing/2014/main" id="{358D8C26-F392-40CD-BE6C-D165D80A4D0D}"/>
              </a:ext>
            </a:extLst>
          </p:cNvPr>
          <p:cNvSpPr>
            <a:spLocks noGrp="1"/>
          </p:cNvSpPr>
          <p:nvPr>
            <p:ph idx="1"/>
          </p:nvPr>
        </p:nvSpPr>
        <p:spPr/>
        <p:txBody>
          <a:bodyPr/>
          <a:lstStyle/>
          <a:p>
            <a:r>
              <a:rPr lang="en-AU" sz="1800" dirty="0">
                <a:effectLst/>
                <a:latin typeface="Arial" panose="020B0604020202020204" pitchFamily="34" charset="0"/>
                <a:ea typeface="Calibri" panose="020F0502020204030204" pitchFamily="34" charset="0"/>
                <a:cs typeface="Cordia New" panose="020B0304020202020204" pitchFamily="34" charset="-34"/>
              </a:rPr>
              <a:t>Beware the danger of making assumptions and leaping to conclusions. Not all patients who leave before being seen are frequent attenders or have mental health diagnoses.</a:t>
            </a:r>
            <a:endParaRPr lang="en-AU" sz="1800" dirty="0">
              <a:effectLst/>
              <a:latin typeface="Calibri" panose="020F0502020204030204" pitchFamily="34" charset="0"/>
              <a:ea typeface="Calibri" panose="020F0502020204030204" pitchFamily="34" charset="0"/>
              <a:cs typeface="Cordia New" panose="020B0304020202020204" pitchFamily="34" charset="-34"/>
            </a:endParaRPr>
          </a:p>
          <a:p>
            <a:r>
              <a:rPr lang="en-AU" sz="1800" dirty="0">
                <a:effectLst/>
                <a:latin typeface="Arial" panose="020B0604020202020204" pitchFamily="34" charset="0"/>
                <a:ea typeface="Calibri" panose="020F0502020204030204" pitchFamily="34" charset="0"/>
                <a:cs typeface="Cordia New" panose="020B0304020202020204" pitchFamily="34" charset="-34"/>
              </a:rPr>
              <a:t>Provide sufficient detail but in a succinct way. Why would you allocate a waiting room nurse? What are you expecting them to do? How/what/when would you organise GP follow-up?</a:t>
            </a:r>
            <a:endParaRPr lang="en-AU" sz="1800" dirty="0">
              <a:effectLst/>
              <a:latin typeface="Calibri" panose="020F0502020204030204" pitchFamily="34" charset="0"/>
              <a:ea typeface="Calibri" panose="020F0502020204030204" pitchFamily="34" charset="0"/>
              <a:cs typeface="Cordia New" panose="020B0304020202020204" pitchFamily="34" charset="-34"/>
            </a:endParaRPr>
          </a:p>
          <a:p>
            <a:r>
              <a:rPr lang="en-AU" sz="1800" dirty="0">
                <a:effectLst/>
                <a:latin typeface="Arial" panose="020B0604020202020204" pitchFamily="34" charset="0"/>
                <a:ea typeface="Calibri" panose="020F0502020204030204" pitchFamily="34" charset="0"/>
                <a:cs typeface="Cordia New" panose="020B0304020202020204" pitchFamily="34" charset="-34"/>
              </a:rPr>
              <a:t>Keep answers realistic. Offering urgent review when patients come back is not, I don’t think, what we do in real life so don’t write it as an exam answer. Would you really ask security to check the premises for all patients who leave before being seen? </a:t>
            </a:r>
            <a:endParaRPr lang="en-AU" sz="1800" dirty="0">
              <a:effectLst/>
              <a:latin typeface="Calibri" panose="020F0502020204030204" pitchFamily="34" charset="0"/>
              <a:ea typeface="Calibri" panose="020F0502020204030204" pitchFamily="34" charset="0"/>
              <a:cs typeface="Cordia New" panose="020B0304020202020204" pitchFamily="34" charset="-34"/>
            </a:endParaRPr>
          </a:p>
          <a:p>
            <a:pPr marL="0" indent="0">
              <a:buNone/>
            </a:pPr>
            <a:endParaRPr lang="en-AU" dirty="0"/>
          </a:p>
        </p:txBody>
      </p:sp>
    </p:spTree>
    <p:extLst>
      <p:ext uri="{BB962C8B-B14F-4D97-AF65-F5344CB8AC3E}">
        <p14:creationId xmlns:p14="http://schemas.microsoft.com/office/powerpoint/2010/main" val="298861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16C0-1B9A-462A-B413-35099B62FA3E}"/>
              </a:ext>
            </a:extLst>
          </p:cNvPr>
          <p:cNvSpPr>
            <a:spLocks noGrp="1"/>
          </p:cNvSpPr>
          <p:nvPr>
            <p:ph type="title"/>
          </p:nvPr>
        </p:nvSpPr>
        <p:spPr/>
        <p:txBody>
          <a:bodyPr/>
          <a:lstStyle/>
          <a:p>
            <a:r>
              <a:rPr lang="en-AU" dirty="0"/>
              <a:t>SOME GOOD ANSWERS</a:t>
            </a:r>
          </a:p>
        </p:txBody>
      </p:sp>
      <p:sp>
        <p:nvSpPr>
          <p:cNvPr id="3" name="Content Placeholder 2">
            <a:extLst>
              <a:ext uri="{FF2B5EF4-FFF2-40B4-BE49-F238E27FC236}">
                <a16:creationId xmlns:a16="http://schemas.microsoft.com/office/drawing/2014/main" id="{402C90AC-AD90-46F6-921C-12607F60E82C}"/>
              </a:ext>
            </a:extLst>
          </p:cNvPr>
          <p:cNvSpPr>
            <a:spLocks noGrp="1"/>
          </p:cNvSpPr>
          <p:nvPr>
            <p:ph idx="1"/>
          </p:nvPr>
        </p:nvSpPr>
        <p:spPr>
          <a:xfrm>
            <a:off x="1295401" y="2556932"/>
            <a:ext cx="9601196" cy="3625332"/>
          </a:xfrm>
        </p:spPr>
        <p:txBody>
          <a:bodyPr>
            <a:normAutofit fontScale="85000" lnSpcReduction="10000"/>
          </a:bodyPr>
          <a:lstStyle/>
          <a:p>
            <a:r>
              <a:rPr lang="en-AU" sz="1800" b="1" dirty="0">
                <a:latin typeface="Calibri" panose="020F0502020204030204" pitchFamily="34" charset="0"/>
                <a:cs typeface="Calibri" panose="020F0502020204030204" pitchFamily="34" charset="0"/>
              </a:rPr>
              <a:t>Section B: factors associated with DNW</a:t>
            </a:r>
          </a:p>
          <a:p>
            <a:pPr marL="0" indent="0">
              <a:buNone/>
            </a:pPr>
            <a:r>
              <a:rPr lang="en-AU" sz="1800" b="1" dirty="0">
                <a:latin typeface="Calibri" panose="020F0502020204030204" pitchFamily="34" charset="0"/>
                <a:cs typeface="Calibri" panose="020F0502020204030204" pitchFamily="34" charset="0"/>
              </a:rPr>
              <a:t>	</a:t>
            </a:r>
            <a:r>
              <a:rPr lang="en-AU" sz="1800" dirty="0">
                <a:effectLst/>
                <a:latin typeface="Calibri" panose="020F0502020204030204" pitchFamily="34" charset="0"/>
                <a:ea typeface="Calibri" panose="020F0502020204030204" pitchFamily="34" charset="0"/>
                <a:cs typeface="Cordia New" panose="020B0304020202020204" pitchFamily="34" charset="-34"/>
              </a:rPr>
              <a:t>“Patients who belong to linguistically and culturally diverse communities”</a:t>
            </a:r>
          </a:p>
          <a:p>
            <a:r>
              <a:rPr lang="en-AU" sz="1800" b="1" dirty="0">
                <a:latin typeface="Calibri" panose="020F0502020204030204" pitchFamily="34" charset="0"/>
                <a:cs typeface="Calibri" panose="020F0502020204030204" pitchFamily="34" charset="0"/>
              </a:rPr>
              <a:t>Section C: strategies to prevent DNW</a:t>
            </a:r>
          </a:p>
          <a:p>
            <a:pPr marL="0" indent="0">
              <a:buNone/>
            </a:pPr>
            <a:r>
              <a:rPr lang="en-AU" sz="1800" b="1" dirty="0">
                <a:latin typeface="Calibri" panose="020F0502020204030204" pitchFamily="34" charset="0"/>
                <a:cs typeface="Calibri" panose="020F0502020204030204" pitchFamily="34" charset="0"/>
              </a:rPr>
              <a:t>	</a:t>
            </a:r>
            <a:r>
              <a:rPr lang="en-AU" sz="1800" dirty="0">
                <a:latin typeface="Calibri" panose="020F0502020204030204" pitchFamily="34" charset="0"/>
                <a:cs typeface="Calibri" panose="020F0502020204030204" pitchFamily="34" charset="0"/>
              </a:rPr>
              <a:t>“1. </a:t>
            </a:r>
            <a:r>
              <a:rPr lang="en-AU" sz="1800" dirty="0">
                <a:effectLst/>
                <a:latin typeface="Calibri" panose="020F0502020204030204" pitchFamily="34" charset="0"/>
                <a:ea typeface="Times New Roman" panose="02020603050405020304" pitchFamily="18" charset="0"/>
                <a:cs typeface="Calibri" panose="020F0502020204030204" pitchFamily="34" charset="0"/>
              </a:rPr>
              <a:t>patient factors - streamline appropriate patients to short stay unit </a:t>
            </a:r>
          </a:p>
          <a:p>
            <a:pPr marL="0" indent="0">
              <a:buNone/>
            </a:pPr>
            <a:r>
              <a:rPr lang="en-AU" sz="1800" b="1" dirty="0">
                <a:latin typeface="Calibri" panose="020F0502020204030204" pitchFamily="34" charset="0"/>
                <a:cs typeface="Calibri" panose="020F0502020204030204" pitchFamily="34" charset="0"/>
              </a:rPr>
              <a:t>	</a:t>
            </a:r>
            <a:r>
              <a:rPr lang="en-AU" sz="1800" dirty="0">
                <a:latin typeface="Calibri" panose="020F0502020204030204" pitchFamily="34" charset="0"/>
                <a:cs typeface="Calibri" panose="020F0502020204030204" pitchFamily="34" charset="0"/>
              </a:rPr>
              <a:t>2. </a:t>
            </a:r>
            <a:r>
              <a:rPr lang="en-AU" sz="1800" dirty="0">
                <a:effectLst/>
                <a:latin typeface="Calibri" panose="020F0502020204030204" pitchFamily="34" charset="0"/>
                <a:ea typeface="Times New Roman" panose="02020603050405020304" pitchFamily="18" charset="0"/>
                <a:cs typeface="Calibri" panose="020F0502020204030204" pitchFamily="34" charset="0"/>
              </a:rPr>
              <a:t>departmental factors - provide large waiting areas to accommodate patients waiting to be seen</a:t>
            </a:r>
            <a:endParaRPr lang="en-AU" sz="1800" dirty="0">
              <a:latin typeface="Calibri" panose="020F0502020204030204" pitchFamily="34" charset="0"/>
              <a:cs typeface="Calibri" panose="020F0502020204030204" pitchFamily="34" charset="0"/>
            </a:endParaRPr>
          </a:p>
          <a:p>
            <a:pPr marL="0" indent="0">
              <a:buNone/>
            </a:pPr>
            <a:r>
              <a:rPr lang="en-AU" sz="1800" dirty="0">
                <a:latin typeface="Calibri" panose="020F0502020204030204" pitchFamily="34" charset="0"/>
                <a:cs typeface="Calibri" panose="020F0502020204030204" pitchFamily="34" charset="0"/>
              </a:rPr>
              <a:t>	3. </a:t>
            </a:r>
            <a:r>
              <a:rPr lang="en-AU" sz="1800" dirty="0">
                <a:effectLst/>
                <a:latin typeface="Calibri" panose="020F0502020204030204" pitchFamily="34" charset="0"/>
                <a:ea typeface="Times New Roman" panose="02020603050405020304" pitchFamily="18" charset="0"/>
                <a:cs typeface="Calibri" panose="020F0502020204030204" pitchFamily="34" charset="0"/>
              </a:rPr>
              <a:t>process factors - doctor at triage role to initiate investigations and therapy at triage”</a:t>
            </a:r>
            <a:endParaRPr lang="en-AU" sz="1800" dirty="0">
              <a:latin typeface="Calibri" panose="020F0502020204030204" pitchFamily="34" charset="0"/>
              <a:cs typeface="Calibri" panose="020F0502020204030204" pitchFamily="34" charset="0"/>
            </a:endParaRPr>
          </a:p>
          <a:p>
            <a:pPr marL="0" indent="0">
              <a:buNone/>
            </a:pPr>
            <a:r>
              <a:rPr lang="en-AU" sz="1800" dirty="0">
                <a:latin typeface="Calibri" panose="020F0502020204030204" pitchFamily="34" charset="0"/>
                <a:cs typeface="Calibri" panose="020F0502020204030204" pitchFamily="34" charset="0"/>
              </a:rPr>
              <a:t>	“</a:t>
            </a:r>
            <a:r>
              <a:rPr lang="en-AU" sz="1800" dirty="0">
                <a:effectLst/>
                <a:latin typeface="Calibri" panose="020F0502020204030204" pitchFamily="34" charset="0"/>
                <a:ea typeface="Calibri" panose="020F0502020204030204" pitchFamily="34" charset="0"/>
                <a:cs typeface="Cordia New" panose="020B0304020202020204" pitchFamily="34" charset="-34"/>
              </a:rPr>
              <a:t>Setup direct short stay admission for patients who fulfil criteria </a:t>
            </a:r>
            <a:r>
              <a:rPr lang="en-AU" sz="1800" dirty="0" err="1">
                <a:effectLst/>
                <a:latin typeface="Calibri" panose="020F0502020204030204" pitchFamily="34" charset="0"/>
                <a:ea typeface="Calibri" panose="020F0502020204030204" pitchFamily="34" charset="0"/>
                <a:cs typeface="Cordia New" panose="020B0304020202020204" pitchFamily="34" charset="-34"/>
              </a:rPr>
              <a:t>ie</a:t>
            </a:r>
            <a:r>
              <a:rPr lang="en-AU" sz="1800" dirty="0">
                <a:effectLst/>
                <a:latin typeface="Calibri" panose="020F0502020204030204" pitchFamily="34" charset="0"/>
                <a:ea typeface="Calibri" panose="020F0502020204030204" pitchFamily="34" charset="0"/>
                <a:cs typeface="Cordia New" panose="020B0304020202020204" pitchFamily="34" charset="-34"/>
              </a:rPr>
              <a:t> hyperemesis gravidarum, low risk chest pain </a:t>
            </a:r>
          </a:p>
          <a:p>
            <a:pPr marL="0" indent="0">
              <a:buNone/>
            </a:pPr>
            <a:r>
              <a:rPr lang="en-AU" sz="1800" dirty="0">
                <a:effectLst/>
                <a:latin typeface="Calibri" panose="020F0502020204030204" pitchFamily="34" charset="0"/>
                <a:ea typeface="Calibri" panose="020F0502020204030204" pitchFamily="34" charset="0"/>
                <a:cs typeface="Cordia New" panose="020B0304020202020204" pitchFamily="34" charset="-34"/>
              </a:rPr>
              <a:t>             with normal ECG”</a:t>
            </a:r>
          </a:p>
          <a:p>
            <a:r>
              <a:rPr lang="en-AU" sz="1800" b="1" dirty="0">
                <a:latin typeface="Calibri" panose="020F0502020204030204" pitchFamily="34" charset="0"/>
                <a:cs typeface="Calibri" panose="020F0502020204030204" pitchFamily="34" charset="0"/>
              </a:rPr>
              <a:t>Section C: strategies to manage DNW</a:t>
            </a:r>
          </a:p>
          <a:p>
            <a:pPr marL="0" indent="0">
              <a:buNone/>
            </a:pPr>
            <a:r>
              <a:rPr lang="en-AU" sz="1800" b="1" dirty="0">
                <a:latin typeface="Calibri" panose="020F0502020204030204" pitchFamily="34" charset="0"/>
                <a:cs typeface="Calibri" panose="020F0502020204030204" pitchFamily="34" charset="0"/>
              </a:rPr>
              <a:t>	</a:t>
            </a:r>
            <a:r>
              <a:rPr lang="en-AU" sz="1800" dirty="0">
                <a:effectLst/>
                <a:latin typeface="Calibri" panose="020F0502020204030204" pitchFamily="34" charset="0"/>
                <a:ea typeface="Calibri" panose="020F0502020204030204" pitchFamily="34" charset="0"/>
                <a:cs typeface="Cordia New" panose="020B0304020202020204" pitchFamily="34" charset="-34"/>
              </a:rPr>
              <a:t>“Patient alert in medical folder to inform of representation if represents” </a:t>
            </a:r>
          </a:p>
          <a:p>
            <a:pPr marL="0" indent="0">
              <a:buNone/>
            </a:pPr>
            <a:r>
              <a:rPr lang="en-AU" sz="18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535841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86</TotalTime>
  <Words>920</Words>
  <Application>Microsoft Office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MONASH TRIAL EXAM 2021.2 QUESTION 15</vt:lpstr>
      <vt:lpstr>QUESTION 15</vt:lpstr>
      <vt:lpstr>QUESTION 15</vt:lpstr>
      <vt:lpstr>QUESTION 15</vt:lpstr>
      <vt:lpstr>QUESTION 15</vt:lpstr>
      <vt:lpstr>QUESTION 15</vt:lpstr>
      <vt:lpstr>GENERAL FEEDBACK</vt:lpstr>
      <vt:lpstr>GENERAL FEEDBACK</vt:lpstr>
      <vt:lpstr>SOME GOOD ANSWERS</vt:lpstr>
      <vt:lpstr>SOME STATS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MONASH TRIAL EXAM 2021.2 QUESTION 15</dc:title>
  <dc:creator>Danielle Feigin</dc:creator>
  <cp:lastModifiedBy>Danielle Feigin</cp:lastModifiedBy>
  <cp:revision>19</cp:revision>
  <dcterms:created xsi:type="dcterms:W3CDTF">2021-09-13T02:49:23Z</dcterms:created>
  <dcterms:modified xsi:type="dcterms:W3CDTF">2021-09-13T04:15:38Z</dcterms:modified>
</cp:coreProperties>
</file>