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2"/>
  </p:normalViewPr>
  <p:slideViewPr>
    <p:cSldViewPr snapToGrid="0" snapToObjects="1">
      <p:cViewPr varScale="1">
        <p:scale>
          <a:sx n="76" d="100"/>
          <a:sy n="76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AAF2-0B78-C84B-B1BC-A81F4D1A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B7C04-10DB-A74A-9C61-6DBFF29E6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5D60E-5B5C-DF48-8B8B-931AADD3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D1E79-D979-C64B-B74F-021E3D13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8E817-78E1-3C44-89FB-4C15F4F7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9375-F456-0A42-8624-CCE8BB8C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87419-43BB-434B-A299-4B7E569FD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7A1FB-01B1-3646-B209-75EE0332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29FE1-20B2-9047-942B-07771402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4FDC9-09FC-DA4B-BC15-282D1114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61F5EF-F5FC-9147-B47C-90CA2A6F3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2913F-DE87-B24A-9073-3B4430DAD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A3F04-0906-654F-9F05-F1D6DCDA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B0EC-1FF3-2F43-96DC-AA12BC6B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EE66-7FC2-C744-AF40-F2E7CC9E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D4F8-4E00-5841-9AF9-788F9C1A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CC48-B579-0845-8532-574DA598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8714-40AC-6648-BC8E-80E6CF42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9788-6FC1-7846-9BCA-1BE9376A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8A359-F73F-E549-982A-C5F06C04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3BA6-3CE5-A044-9157-E98A8023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8AC84-9F5C-464D-929B-794CB2A3B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9BFC5-B8B7-7747-993D-2ECA6E17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5E440-4A76-8249-9F5E-63105D09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D77D9-C604-794E-9DDC-E161382C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9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2C80-BC7A-2B45-B50E-DF7E84F7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6CE6F-C5CF-E342-9683-D27C32495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6CFA3-E9AA-3947-A991-D6A7BC572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C0310-9B10-6140-B57A-A7E68BC5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A7ED9-C5E5-FB41-B4E2-49BB9923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5D444-47E2-CF41-AFDF-AF5C808E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FA47-A07F-2A4D-9D12-DFC18295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4D127-0F3C-F64C-9DD8-78F35790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FD627-673F-BC4D-B930-F8FEA493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5B1E5-ADC3-034B-9A2E-C8F8CB4C0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EC03C-4E5C-DB49-BD20-AF9FD5538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F91D4-45F7-F344-8682-8AF2DD45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3A5A7-3CE4-BA4B-A6ED-31822020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32605-99DD-F049-8058-EB175239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9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EA23-CF0B-E143-93DA-9AE7A21F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5E397-4B2D-704A-8DDE-95B87624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7C54-72D9-A745-897A-AF608ACF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7F272-1549-5A4D-B739-2ADB7688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FFE8D-7D2A-A04F-8F9B-9E88F3DD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D47539-70C1-E641-BC2C-485CFF40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88A88-F86F-B448-9976-DB7838BB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2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0883-893E-254C-85C3-40A102B9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52E4-4E37-DF4C-89C9-9CE7D523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41F9F-7970-C041-8D92-FBE7D0037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2D032-73C5-6342-9F57-950793FA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0F6DA-8D7F-044B-A9C4-DB91A40D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09FC6-FBF3-DA45-834C-B3D4C0FB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0E0F-25F2-EF4F-AAAA-745E0D68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5B3D1-E611-3E4A-86D7-D8E96CD8E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32C9F-0957-744F-A139-3FCDF87F8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465C-C0FC-3F46-8295-49C07AB4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2018-7A59-DF46-9638-4358FEE0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73D89-AA63-3F4B-A80C-D172CE44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7C008-7629-E84A-AC72-815CC893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8ADF6-2601-404E-98C2-6D26A188C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D4E8-4007-CF41-9608-83FD7609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93BA1-58D2-794A-9934-6ED807D39D19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087D-D09A-2045-80FB-BBE9D3779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9D749-AC51-1B4D-BF3E-170B52CEE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691A-6A33-3E46-B58F-C7504CF7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71E0-8744-5842-A098-C43C28A9C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Monash Practice Exam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FE7E7-F765-8748-A7DE-39C6C9914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Jonathan Dowling</a:t>
            </a:r>
          </a:p>
          <a:p>
            <a:r>
              <a:rPr lang="en-US" dirty="0"/>
              <a:t>Deputy Director Emergency Services</a:t>
            </a:r>
          </a:p>
          <a:p>
            <a:r>
              <a:rPr lang="en-US" dirty="0"/>
              <a:t>Peninsula Health</a:t>
            </a:r>
          </a:p>
          <a:p>
            <a:r>
              <a:rPr lang="en-US" dirty="0"/>
              <a:t>Regional Censor, ACEM</a:t>
            </a:r>
          </a:p>
        </p:txBody>
      </p:sp>
    </p:spTree>
    <p:extLst>
      <p:ext uri="{BB962C8B-B14F-4D97-AF65-F5344CB8AC3E}">
        <p14:creationId xmlns:p14="http://schemas.microsoft.com/office/powerpoint/2010/main" val="351996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BDB5-F872-5E4B-B064-BE99F44D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5625-7CEA-C449-9161-82777AE4D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putting doses, volume or duration to medications/fluids (the question even spells it out for you!)</a:t>
            </a:r>
          </a:p>
          <a:p>
            <a:r>
              <a:rPr lang="en-US" dirty="0"/>
              <a:t>Not recognizing an urgency to decompression</a:t>
            </a:r>
          </a:p>
          <a:p>
            <a:pPr lvl="1"/>
            <a:r>
              <a:rPr lang="en-US" dirty="0"/>
              <a:t>Many candidates wrote urology referral without a qualifier </a:t>
            </a:r>
          </a:p>
          <a:p>
            <a:r>
              <a:rPr lang="en-US" dirty="0"/>
              <a:t>Generic answers (</a:t>
            </a:r>
            <a:r>
              <a:rPr lang="en-US" dirty="0" err="1"/>
              <a:t>eg</a:t>
            </a:r>
            <a:r>
              <a:rPr lang="en-US" dirty="0"/>
              <a:t> “keep the patient fasted”)</a:t>
            </a:r>
          </a:p>
          <a:p>
            <a:r>
              <a:rPr lang="en-US" dirty="0"/>
              <a:t>Choosing inappropriate antibiotics</a:t>
            </a:r>
          </a:p>
          <a:p>
            <a:r>
              <a:rPr lang="en-US" dirty="0"/>
              <a:t>Multiple different versions of the same thing</a:t>
            </a:r>
          </a:p>
          <a:p>
            <a:r>
              <a:rPr lang="en-US" dirty="0"/>
              <a:t>Tamsulosin</a:t>
            </a:r>
          </a:p>
          <a:p>
            <a:r>
              <a:rPr lang="en-US" dirty="0"/>
              <a:t>Not understanding what a justification is - the Why” not the “what”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Intervention = analgesia 	Justification = fentanyl  will not get a mark</a:t>
            </a:r>
          </a:p>
        </p:txBody>
      </p:sp>
    </p:spTree>
    <p:extLst>
      <p:ext uri="{BB962C8B-B14F-4D97-AF65-F5344CB8AC3E}">
        <p14:creationId xmlns:p14="http://schemas.microsoft.com/office/powerpoint/2010/main" val="18345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3558-F49B-D14B-AE45-88AFC2D9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Antibiotics for sepsis from Urinary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99CA-7BC3-9A44-8BC7-C2943DC4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Therapeutic guidelines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957DD6A-97FA-AA48-AA01-79F3908F7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686843"/>
            <a:ext cx="5122333" cy="3366105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A8AEC2-EBBB-FD40-B84A-A9C5BD37F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532" y="2686843"/>
            <a:ext cx="6139699" cy="178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42F3-8615-654D-8EED-08CB847E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51B0F-E3D5-B943-B505-358C0FCE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 are about to provide clinical teaching for junior registrars and need to discuss the indications of various imaging modalities in generally managing the above condition.</a:t>
            </a:r>
          </a:p>
          <a:p>
            <a:r>
              <a:rPr lang="en-AU" dirty="0"/>
              <a:t>State two (2) clinical indications for each of the following imaging modalities.</a:t>
            </a:r>
          </a:p>
          <a:p>
            <a:endParaRPr lang="en-AU" dirty="0"/>
          </a:p>
          <a:p>
            <a:r>
              <a:rPr lang="en-AU" dirty="0"/>
              <a:t>This is a question that asks the indications of when you would order the different modalities for Renal Tract stones</a:t>
            </a:r>
          </a:p>
        </p:txBody>
      </p:sp>
    </p:spTree>
    <p:extLst>
      <p:ext uri="{BB962C8B-B14F-4D97-AF65-F5344CB8AC3E}">
        <p14:creationId xmlns:p14="http://schemas.microsoft.com/office/powerpoint/2010/main" val="240751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42A3-1290-724B-9E9D-BA157280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C.A.R.A.C.A.S for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2C6C1-0487-4A44-9345-8DA6C748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  <a:p>
            <a:r>
              <a:rPr lang="en-US" dirty="0"/>
              <a:t>Availability</a:t>
            </a:r>
          </a:p>
          <a:p>
            <a:r>
              <a:rPr lang="en-US" dirty="0"/>
              <a:t>Radiation</a:t>
            </a:r>
          </a:p>
          <a:p>
            <a:r>
              <a:rPr lang="en-US" dirty="0"/>
              <a:t>Associated diagnosis</a:t>
            </a:r>
          </a:p>
          <a:p>
            <a:r>
              <a:rPr lang="en-US" dirty="0"/>
              <a:t>Contrast (allergy)</a:t>
            </a:r>
          </a:p>
          <a:p>
            <a:r>
              <a:rPr lang="en-US" dirty="0"/>
              <a:t>Accuracy</a:t>
            </a:r>
          </a:p>
          <a:p>
            <a:r>
              <a:rPr lang="en-US"/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75361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6B30-A086-2F43-A39C-053C429F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AXR/KUB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3B34-C27C-FA4F-B47B-F1370F488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other imaging modalities unavailable</a:t>
            </a:r>
          </a:p>
          <a:p>
            <a:r>
              <a:rPr lang="en-US" dirty="0"/>
              <a:t>In a patient with recurrent renal colic in a known radio lucent stone to minimize radiation of repeat CT</a:t>
            </a:r>
          </a:p>
          <a:p>
            <a:r>
              <a:rPr lang="en-US" dirty="0"/>
              <a:t>To determine whether a stone on seen CT is radiolucent</a:t>
            </a:r>
          </a:p>
          <a:p>
            <a:r>
              <a:rPr lang="en-US" dirty="0"/>
              <a:t>To track the whether a stone has moved at subsequent follow up</a:t>
            </a:r>
          </a:p>
          <a:p>
            <a:r>
              <a:rPr lang="en-US" dirty="0"/>
              <a:t>Generally available after hours</a:t>
            </a:r>
          </a:p>
        </p:txBody>
      </p:sp>
    </p:spTree>
    <p:extLst>
      <p:ext uri="{BB962C8B-B14F-4D97-AF65-F5344CB8AC3E}">
        <p14:creationId xmlns:p14="http://schemas.microsoft.com/office/powerpoint/2010/main" val="394256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280E-BDEF-D340-87E5-2F537F2BD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136B0-8E89-C145-8B7F-B96CC506A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Performed at Bedside in patient unable to be transported to CT</a:t>
            </a:r>
          </a:p>
          <a:p>
            <a:r>
              <a:rPr lang="en-US" dirty="0"/>
              <a:t>Repeatable due to no ionizing radiation</a:t>
            </a:r>
          </a:p>
          <a:p>
            <a:r>
              <a:rPr lang="en-US" dirty="0"/>
              <a:t>Diagnose hydronephrosis and gives an indication of urine production or obstruction (ureteric jets)</a:t>
            </a:r>
          </a:p>
          <a:p>
            <a:r>
              <a:rPr lang="en-US" dirty="0"/>
              <a:t>Useful in patients with recurrent renal colic</a:t>
            </a:r>
          </a:p>
          <a:p>
            <a:r>
              <a:rPr lang="en-US" dirty="0"/>
              <a:t>Imaging of choice in pregnant, anyone where radiation needs to be avoided</a:t>
            </a:r>
          </a:p>
          <a:p>
            <a:r>
              <a:rPr lang="en-US" dirty="0"/>
              <a:t>May determine alternate pathology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gynaecological</a:t>
            </a:r>
            <a:r>
              <a:rPr lang="en-US" dirty="0"/>
              <a:t>)</a:t>
            </a:r>
          </a:p>
          <a:p>
            <a:r>
              <a:rPr lang="en-US" dirty="0"/>
              <a:t>Limited availability after hours</a:t>
            </a:r>
          </a:p>
        </p:txBody>
      </p:sp>
    </p:spTree>
    <p:extLst>
      <p:ext uri="{BB962C8B-B14F-4D97-AF65-F5344CB8AC3E}">
        <p14:creationId xmlns:p14="http://schemas.microsoft.com/office/powerpoint/2010/main" val="1410112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5D4D-58EA-794A-8C5C-E2E851268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612D-9753-6642-8474-465F3A11B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sensitive to diagnose renal stones</a:t>
            </a:r>
          </a:p>
          <a:p>
            <a:r>
              <a:rPr lang="en-US" dirty="0"/>
              <a:t>Tells site and size of stone</a:t>
            </a:r>
          </a:p>
          <a:p>
            <a:r>
              <a:rPr lang="en-US" dirty="0"/>
              <a:t>Tells alternative diagnosis</a:t>
            </a:r>
          </a:p>
          <a:p>
            <a:r>
              <a:rPr lang="en-US" dirty="0"/>
              <a:t>Imaging of choice for for first presentation in &gt; 50 </a:t>
            </a:r>
            <a:r>
              <a:rPr lang="en-US" dirty="0" err="1"/>
              <a:t>yr</a:t>
            </a:r>
            <a:r>
              <a:rPr lang="en-US" dirty="0"/>
              <a:t> old</a:t>
            </a:r>
          </a:p>
          <a:p>
            <a:r>
              <a:rPr lang="en-US" dirty="0"/>
              <a:t>Ionizing radiation, not as useful for follow up</a:t>
            </a:r>
          </a:p>
          <a:p>
            <a:r>
              <a:rPr lang="en-US" dirty="0"/>
              <a:t>Availability may be limited after hours in smaller </a:t>
            </a:r>
            <a:r>
              <a:rPr lang="en-US" dirty="0" err="1"/>
              <a:t>centres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82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010D-0DB0-EC4E-8FA5-F48B28B5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DEACD-7E46-884E-ABEC-FF8733339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15 marks</a:t>
            </a:r>
          </a:p>
          <a:p>
            <a:r>
              <a:rPr lang="en-US" dirty="0"/>
              <a:t>Standard (pass) set at 10</a:t>
            </a:r>
          </a:p>
          <a:p>
            <a:r>
              <a:rPr lang="en-US" dirty="0"/>
              <a:t>37/65 at standard – 57%</a:t>
            </a:r>
          </a:p>
          <a:p>
            <a:endParaRPr lang="en-US" dirty="0"/>
          </a:p>
          <a:p>
            <a:r>
              <a:rPr lang="en-US" dirty="0"/>
              <a:t>Another 9 scored 9/15</a:t>
            </a:r>
          </a:p>
        </p:txBody>
      </p:sp>
    </p:spTree>
    <p:extLst>
      <p:ext uri="{BB962C8B-B14F-4D97-AF65-F5344CB8AC3E}">
        <p14:creationId xmlns:p14="http://schemas.microsoft.com/office/powerpoint/2010/main" val="288727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15E9-582B-C245-AA29-11FD3734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Luck!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C78C6-D128-1B49-9E41-DB48D157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3C5A4B-0712-CF45-9CEB-F2654F1FE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08391"/>
              </p:ext>
            </p:extLst>
          </p:nvPr>
        </p:nvGraphicFramePr>
        <p:xfrm>
          <a:off x="1828801" y="2713514"/>
          <a:ext cx="8313682" cy="2594212"/>
        </p:xfrm>
        <a:graphic>
          <a:graphicData uri="http://schemas.openxmlformats.org/drawingml/2006/table">
            <a:tbl>
              <a:tblPr/>
              <a:tblGrid>
                <a:gridCol w="2771227">
                  <a:extLst>
                    <a:ext uri="{9D8B030D-6E8A-4147-A177-3AD203B41FA5}">
                      <a16:colId xmlns:a16="http://schemas.microsoft.com/office/drawing/2014/main" val="2586970869"/>
                    </a:ext>
                  </a:extLst>
                </a:gridCol>
                <a:gridCol w="5542455">
                  <a:extLst>
                    <a:ext uri="{9D8B030D-6E8A-4147-A177-3AD203B41FA5}">
                      <a16:colId xmlns:a16="http://schemas.microsoft.com/office/drawing/2014/main" val="3317973885"/>
                    </a:ext>
                  </a:extLst>
                </a:gridCol>
              </a:tblGrid>
              <a:tr h="648553">
                <a:tc>
                  <a:txBody>
                    <a:bodyPr/>
                    <a:lstStyle/>
                    <a:p>
                      <a:r>
                        <a:rPr lang="en-AU">
                          <a:effectLst/>
                        </a:rPr>
                        <a:t>HR</a:t>
                      </a:r>
                      <a:br>
                        <a:rPr lang="en-AU">
                          <a:effectLst/>
                        </a:rPr>
                      </a:br>
                      <a:endParaRPr lang="en-A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>
                          <a:effectLst/>
                        </a:rPr>
                        <a:t>110 bpm</a:t>
                      </a:r>
                      <a:br>
                        <a:rPr lang="en-AU">
                          <a:effectLst/>
                        </a:rPr>
                      </a:br>
                      <a:endParaRPr lang="en-A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134188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r>
                        <a:rPr lang="en-AU">
                          <a:effectLst/>
                        </a:rPr>
                        <a:t>BP</a:t>
                      </a:r>
                      <a:br>
                        <a:rPr lang="en-AU">
                          <a:effectLst/>
                        </a:rPr>
                      </a:br>
                      <a:endParaRPr lang="en-A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>
                          <a:effectLst/>
                        </a:rPr>
                        <a:t>98/65   mmHg</a:t>
                      </a:r>
                      <a:br>
                        <a:rPr lang="en-AU">
                          <a:effectLst/>
                        </a:rPr>
                      </a:br>
                      <a:endParaRPr lang="en-A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0851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r>
                        <a:rPr lang="en-AU" dirty="0">
                          <a:effectLst/>
                        </a:rPr>
                        <a:t>RR</a:t>
                      </a:r>
                      <a:br>
                        <a:rPr lang="en-AU" dirty="0">
                          <a:effectLst/>
                        </a:rPr>
                      </a:br>
                      <a:endParaRPr lang="en-AU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>
                          <a:effectLst/>
                        </a:rPr>
                        <a:t>24 /min</a:t>
                      </a:r>
                      <a:br>
                        <a:rPr lang="en-AU">
                          <a:effectLst/>
                        </a:rPr>
                      </a:br>
                      <a:endParaRPr lang="en-A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538231"/>
                  </a:ext>
                </a:extLst>
              </a:tr>
              <a:tr h="648553">
                <a:tc>
                  <a:txBody>
                    <a:bodyPr/>
                    <a:lstStyle/>
                    <a:p>
                      <a:r>
                        <a:rPr lang="en-AU" dirty="0">
                          <a:effectLst/>
                        </a:rPr>
                        <a:t>Temp</a:t>
                      </a:r>
                      <a:br>
                        <a:rPr lang="en-AU" dirty="0">
                          <a:effectLst/>
                        </a:rPr>
                      </a:br>
                      <a:endParaRPr lang="en-AU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effectLst/>
                        </a:rPr>
                        <a:t>37.6 </a:t>
                      </a:r>
                      <a:r>
                        <a:rPr lang="en-AU" baseline="30000" dirty="0" err="1">
                          <a:effectLst/>
                        </a:rPr>
                        <a:t>o</a:t>
                      </a:r>
                      <a:r>
                        <a:rPr lang="en-AU" dirty="0" err="1">
                          <a:effectLst/>
                        </a:rPr>
                        <a:t>C</a:t>
                      </a:r>
                      <a:endParaRPr lang="en-AU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3894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777215B-98EC-F74F-BA26-79D151329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0591" y="157524"/>
            <a:ext cx="1117081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 54-year-old man presents to your Tertiary level 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emergency department with severe right-sided abdominal 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pain. He has no allergies.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His vital signs are: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8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325A-A90D-EA47-88F7-2F57DA6A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E6AC-1C15-AD43-937C-0CB22049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all services available</a:t>
            </a:r>
          </a:p>
          <a:p>
            <a:r>
              <a:rPr lang="en-US" dirty="0"/>
              <a:t>Right sided Abdominal pain (think what the differentials might be)</a:t>
            </a:r>
          </a:p>
          <a:p>
            <a:r>
              <a:rPr lang="en-US" dirty="0" err="1"/>
              <a:t>Haemodynamic</a:t>
            </a:r>
            <a:r>
              <a:rPr lang="en-US" dirty="0"/>
              <a:t> instability plus low grade fever</a:t>
            </a:r>
          </a:p>
          <a:p>
            <a:endParaRPr lang="en-US" dirty="0"/>
          </a:p>
          <a:p>
            <a:r>
              <a:rPr lang="en-US" dirty="0"/>
              <a:t>Remember everything in the question is there for a reason</a:t>
            </a:r>
          </a:p>
          <a:p>
            <a:r>
              <a:rPr lang="en-US" dirty="0"/>
              <a:t>Need to interpret what they mean (but don’t make up things that are not there)</a:t>
            </a:r>
          </a:p>
        </p:txBody>
      </p:sp>
    </p:spTree>
    <p:extLst>
      <p:ext uri="{BB962C8B-B14F-4D97-AF65-F5344CB8AC3E}">
        <p14:creationId xmlns:p14="http://schemas.microsoft.com/office/powerpoint/2010/main" val="352059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4412-5A4C-1B4B-990F-151A1B41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List five (5) clinically relevant findings on his CT. (5 marks)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8253C30-9191-E047-9959-A004D2954E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79" y="1800911"/>
            <a:ext cx="54277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0159EBE-1915-5D47-96E4-A866CD8D2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371" y="1800911"/>
            <a:ext cx="420151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6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4C8DF-B8B0-0843-93F3-82DAA6F5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DEB6E-2BC4-EF4B-B79E-A4B263CB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Solitary Kidney</a:t>
            </a:r>
          </a:p>
          <a:p>
            <a:r>
              <a:rPr lang="en-US" u="sng" dirty="0"/>
              <a:t>Radio opaque lesion at distal ureter consistent with stone</a:t>
            </a:r>
          </a:p>
          <a:p>
            <a:r>
              <a:rPr lang="en-US" dirty="0"/>
              <a:t>Hydronephrosis</a:t>
            </a:r>
          </a:p>
          <a:p>
            <a:r>
              <a:rPr lang="en-US" dirty="0"/>
              <a:t>Grossly distended collecting system/renal pelvis</a:t>
            </a:r>
          </a:p>
          <a:p>
            <a:r>
              <a:rPr lang="en-US" dirty="0"/>
              <a:t>Perinephric stranding</a:t>
            </a:r>
          </a:p>
          <a:p>
            <a:r>
              <a:rPr lang="en-US" dirty="0"/>
              <a:t>Possible distention of kidney but no scale provided</a:t>
            </a:r>
          </a:p>
          <a:p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u="sng" dirty="0">
                <a:sym typeface="Wingdings" pitchFamily="2" charset="2"/>
              </a:rPr>
              <a:t>Obstructed</a:t>
            </a:r>
            <a:r>
              <a:rPr lang="en-US" dirty="0">
                <a:sym typeface="Wingdings" pitchFamily="2" charset="2"/>
              </a:rPr>
              <a:t> single kidney!</a:t>
            </a:r>
          </a:p>
          <a:p>
            <a:r>
              <a:rPr lang="en-US" dirty="0">
                <a:sym typeface="Wingdings" pitchFamily="2" charset="2"/>
              </a:rPr>
              <a:t>Normal aorta on visualized slices, normal bowel, no free fluid </a:t>
            </a:r>
            <a:r>
              <a:rPr lang="en-US" dirty="0" err="1">
                <a:sym typeface="Wingdings" pitchFamily="2" charset="2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3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44A5-0B4A-4842-8AD4-71271383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BF17-2C21-484C-8CCA-C63F193DA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mark for each underlined point</a:t>
            </a:r>
          </a:p>
          <a:p>
            <a:r>
              <a:rPr lang="en-US" dirty="0"/>
              <a:t>At least one point identifying obstruction but would give a mark for each alternate point (</a:t>
            </a:r>
            <a:r>
              <a:rPr lang="en-US" dirty="0" err="1"/>
              <a:t>eg</a:t>
            </a:r>
            <a:r>
              <a:rPr lang="en-US" dirty="0"/>
              <a:t> could score a mark for hydronephrosis as well as a mark for perinephric stranding</a:t>
            </a:r>
          </a:p>
          <a:p>
            <a:r>
              <a:rPr lang="en-US" dirty="0"/>
              <a:t>Maximum of two marks for the non kidney related details</a:t>
            </a:r>
          </a:p>
        </p:txBody>
      </p:sp>
    </p:spTree>
    <p:extLst>
      <p:ext uri="{BB962C8B-B14F-4D97-AF65-F5344CB8AC3E}">
        <p14:creationId xmlns:p14="http://schemas.microsoft.com/office/powerpoint/2010/main" val="249060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691B-05F5-384B-A3D6-105D3123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0771-1956-CB4A-8BE6-1C6C54D10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Missing the single kidney</a:t>
            </a:r>
          </a:p>
          <a:p>
            <a:r>
              <a:rPr lang="en-US" dirty="0"/>
              <a:t>Missing the stones</a:t>
            </a:r>
          </a:p>
          <a:p>
            <a:r>
              <a:rPr lang="en-US" dirty="0"/>
              <a:t>Describing the collecting system as a cyst </a:t>
            </a:r>
          </a:p>
          <a:p>
            <a:r>
              <a:rPr lang="en-US" dirty="0"/>
              <a:t>Ascribing pathology as intraperitoneal</a:t>
            </a:r>
          </a:p>
          <a:p>
            <a:r>
              <a:rPr lang="en-US" dirty="0"/>
              <a:t>Describing things that weren’t there 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Gall bladder</a:t>
            </a:r>
          </a:p>
          <a:p>
            <a:r>
              <a:rPr lang="en-US" dirty="0"/>
              <a:t>Non medical terminology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“large ureter” vs “dilated ureter”</a:t>
            </a:r>
          </a:p>
          <a:p>
            <a:r>
              <a:rPr lang="en-US" dirty="0"/>
              <a:t>No mention of the location of pathology 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distal ureter, medial to kidney</a:t>
            </a:r>
          </a:p>
        </p:txBody>
      </p:sp>
    </p:spTree>
    <p:extLst>
      <p:ext uri="{BB962C8B-B14F-4D97-AF65-F5344CB8AC3E}">
        <p14:creationId xmlns:p14="http://schemas.microsoft.com/office/powerpoint/2010/main" val="163448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2F90-EF06-704A-AB1D-F70DA760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ED82A-18D7-A141-A7F8-7E3F3C81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the table below list four (4) interventions that you would arrange for this patient. For each intervention provide a rationale that justifies its use. Where listing medications, please ensure you provide dosage and route of administration. (4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6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6775-E3FB-E14C-84B3-AA3AD0A1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(1 mark for each if appropriate justification)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BBF6-E68E-B04E-BFB4-A8C9C33E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Urgent decompression of blocked kidney</a:t>
            </a:r>
          </a:p>
          <a:p>
            <a:pPr lvl="1"/>
            <a:r>
              <a:rPr lang="en-US" dirty="0"/>
              <a:t>Happy for either percutaneous nephrostomy, or Urologic intervention. </a:t>
            </a:r>
          </a:p>
          <a:p>
            <a:pPr lvl="1"/>
            <a:r>
              <a:rPr lang="en-US" dirty="0"/>
              <a:t>Did not accept answers “Urology review”. Must have some sense of urgency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Urgent Urology referral – Relief of obstructed </a:t>
            </a:r>
            <a:r>
              <a:rPr lang="en-US"/>
              <a:t>single kidney”</a:t>
            </a:r>
            <a:endParaRPr lang="en-US" dirty="0"/>
          </a:p>
          <a:p>
            <a:r>
              <a:rPr lang="en-US" dirty="0"/>
              <a:t>Resuscitation of some sort</a:t>
            </a:r>
          </a:p>
          <a:p>
            <a:pPr lvl="1"/>
            <a:r>
              <a:rPr lang="en-US" dirty="0"/>
              <a:t>Hypotension, tachycardia</a:t>
            </a:r>
          </a:p>
          <a:p>
            <a:r>
              <a:rPr lang="en-US" dirty="0"/>
              <a:t>Antibiotics</a:t>
            </a:r>
          </a:p>
          <a:p>
            <a:pPr lvl="1"/>
            <a:r>
              <a:rPr lang="en-US" dirty="0"/>
              <a:t>Low grade fever with hypotension</a:t>
            </a:r>
          </a:p>
          <a:p>
            <a:r>
              <a:rPr lang="en-US" dirty="0"/>
              <a:t>Analgesia</a:t>
            </a:r>
          </a:p>
          <a:p>
            <a:pPr lvl="1"/>
            <a:r>
              <a:rPr lang="en-US" dirty="0"/>
              <a:t>The patient has presented with pain</a:t>
            </a:r>
          </a:p>
          <a:p>
            <a:pPr lvl="1"/>
            <a:endParaRPr lang="en-US" dirty="0"/>
          </a:p>
          <a:p>
            <a:r>
              <a:rPr lang="en-US" dirty="0"/>
              <a:t>Need to have some concerns regarding this patient’s renal function so this may alter </a:t>
            </a:r>
            <a:r>
              <a:rPr lang="en-US" dirty="0" err="1"/>
              <a:t>abx</a:t>
            </a:r>
            <a:r>
              <a:rPr lang="en-US" dirty="0"/>
              <a:t> use</a:t>
            </a:r>
          </a:p>
        </p:txBody>
      </p:sp>
    </p:spTree>
    <p:extLst>
      <p:ext uri="{BB962C8B-B14F-4D97-AF65-F5344CB8AC3E}">
        <p14:creationId xmlns:p14="http://schemas.microsoft.com/office/powerpoint/2010/main" val="251224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801</Words>
  <Application>Microsoft Macintosh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Office Theme</vt:lpstr>
      <vt:lpstr>Monash Practice Exam 2020</vt:lpstr>
      <vt:lpstr>A 54-year-old man presents to your Tertiary level  emergency department with severe right-sided abdominal  pain. He has no allergies. His vital signs are:</vt:lpstr>
      <vt:lpstr>What does this mean? </vt:lpstr>
      <vt:lpstr>List five (5) clinically relevant findings on his CT. (5 marks)</vt:lpstr>
      <vt:lpstr>Part a </vt:lpstr>
      <vt:lpstr>Marking scale</vt:lpstr>
      <vt:lpstr>Common errors </vt:lpstr>
      <vt:lpstr>Part b</vt:lpstr>
      <vt:lpstr>Interventions (1 mark for each if appropriate justification)</vt:lpstr>
      <vt:lpstr>Common issues</vt:lpstr>
      <vt:lpstr>Antibiotics for sepsis from Urinary source</vt:lpstr>
      <vt:lpstr>Part C</vt:lpstr>
      <vt:lpstr>C.A.R.A.C.A.S for imaging</vt:lpstr>
      <vt:lpstr>AXR/KUB</vt:lpstr>
      <vt:lpstr>US</vt:lpstr>
      <vt:lpstr>CT</vt:lpstr>
      <vt:lpstr>Results  </vt:lpstr>
      <vt:lpstr>Good Luck!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Practice Exam 2020</dc:title>
  <dc:creator>Jonathan Dowling</dc:creator>
  <cp:lastModifiedBy>Jonathan Dowling</cp:lastModifiedBy>
  <cp:revision>14</cp:revision>
  <dcterms:created xsi:type="dcterms:W3CDTF">2020-09-10T04:50:23Z</dcterms:created>
  <dcterms:modified xsi:type="dcterms:W3CDTF">2020-09-13T11:45:29Z</dcterms:modified>
</cp:coreProperties>
</file>