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a:p>
        </p:txBody>
      </p:sp>
      <p:sp>
        <p:nvSpPr>
          <p:cNvPr id="18" name="Shape 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1" name="Shape 1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Calibri"/>
          <a:ea typeface="Calibri"/>
          <a:cs typeface="Calibri"/>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4pPr>
      <a:lvl5pPr marL="22352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5pPr>
      <a:lvl6pPr marL="26924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6pPr>
      <a:lvl7pPr marL="31496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7pPr>
      <a:lvl8pPr marL="36068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8pPr>
      <a:lvl9pPr marL="40640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 name="Shape 20"/>
          <p:cNvSpPr/>
          <p:nvPr>
            <p:ph type="title" idx="4294967295"/>
          </p:nvPr>
        </p:nvSpPr>
        <p:spPr>
          <a:xfrm>
            <a:off x="685800" y="2130425"/>
            <a:ext cx="7772400" cy="1470025"/>
          </a:xfrm>
          <a:prstGeom prst="rect">
            <a:avLst/>
          </a:prstGeom>
        </p:spPr>
        <p:txBody>
          <a:bodyPr>
            <a:normAutofit fontScale="100000" lnSpcReduction="0"/>
          </a:bodyPr>
          <a:lstStyle/>
          <a:p>
            <a:pPr/>
            <a:r>
              <a:t>Question 12</a:t>
            </a:r>
          </a:p>
        </p:txBody>
      </p:sp>
      <p:sp>
        <p:nvSpPr>
          <p:cNvPr id="21" name="Shape 21"/>
          <p:cNvSpPr/>
          <p:nvPr>
            <p:ph type="body" sz="quarter" idx="4294967295"/>
          </p:nvPr>
        </p:nvSpPr>
        <p:spPr>
          <a:xfrm>
            <a:off x="1371600" y="3886200"/>
            <a:ext cx="6400800" cy="1752600"/>
          </a:xfrm>
          <a:prstGeom prst="rect">
            <a:avLst/>
          </a:prstGeom>
        </p:spPr>
        <p:txBody>
          <a:bodyPr>
            <a:normAutofit fontScale="100000" lnSpcReduction="0"/>
          </a:bodyPr>
          <a:lstStyle>
            <a:lvl1pPr marL="0" indent="0" algn="ctr">
              <a:buSzTx/>
              <a:buNone/>
              <a:defRPr>
                <a:solidFill>
                  <a:srgbClr val="898989"/>
                </a:solidFill>
              </a:defRPr>
            </a:lvl1pPr>
          </a:lstStyle>
          <a:p>
            <a:pPr/>
            <a:r>
              <a:t>Laryngospasm in child</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 name="Shape 23"/>
          <p:cNvSpPr/>
          <p:nvPr>
            <p:ph type="title" idx="4294967295"/>
          </p:nvPr>
        </p:nvSpPr>
        <p:spPr>
          <a:xfrm>
            <a:off x="457200" y="274637"/>
            <a:ext cx="8229600" cy="1143001"/>
          </a:xfrm>
          <a:prstGeom prst="rect">
            <a:avLst/>
          </a:prstGeom>
        </p:spPr>
        <p:txBody>
          <a:bodyPr>
            <a:normAutofit fontScale="100000" lnSpcReduction="0"/>
          </a:bodyPr>
          <a:lstStyle/>
          <a:p>
            <a:pPr/>
            <a:r>
              <a:t>4 features of laryngospasm</a:t>
            </a:r>
          </a:p>
        </p:txBody>
      </p:sp>
      <p:sp>
        <p:nvSpPr>
          <p:cNvPr id="24" name="Shape 24"/>
          <p:cNvSpPr/>
          <p:nvPr>
            <p:ph type="body" idx="4294967295"/>
          </p:nvPr>
        </p:nvSpPr>
        <p:spPr>
          <a:xfrm>
            <a:off x="457200" y="1600200"/>
            <a:ext cx="8229600" cy="4525963"/>
          </a:xfrm>
          <a:prstGeom prst="rect">
            <a:avLst/>
          </a:prstGeom>
        </p:spPr>
        <p:txBody>
          <a:bodyPr>
            <a:normAutofit fontScale="100000" lnSpcReduction="0"/>
          </a:bodyPr>
          <a:lstStyle/>
          <a:p>
            <a:pPr>
              <a:lnSpc>
                <a:spcPct val="90000"/>
              </a:lnSpc>
              <a:buChar char="•"/>
            </a:pPr>
            <a:r>
              <a:t>Stridor</a:t>
            </a:r>
          </a:p>
          <a:p>
            <a:pPr>
              <a:lnSpc>
                <a:spcPct val="90000"/>
              </a:lnSpc>
              <a:buChar char="•"/>
            </a:pPr>
            <a:r>
              <a:t>Bardycardia, </a:t>
            </a:r>
            <a:r>
              <a:rPr>
                <a:solidFill>
                  <a:srgbClr val="FF0000"/>
                </a:solidFill>
              </a:rPr>
              <a:t>not tachy! These kids are about to die. They slow down and die.</a:t>
            </a:r>
            <a:endParaRPr>
              <a:solidFill>
                <a:srgbClr val="FF0000"/>
              </a:solidFill>
            </a:endParaRPr>
          </a:p>
          <a:p>
            <a:pPr>
              <a:lnSpc>
                <a:spcPct val="90000"/>
              </a:lnSpc>
              <a:buChar char="•"/>
            </a:pPr>
            <a:r>
              <a:t>Hypoxia</a:t>
            </a:r>
          </a:p>
          <a:p>
            <a:pPr>
              <a:lnSpc>
                <a:spcPct val="90000"/>
              </a:lnSpc>
              <a:buChar char="•"/>
            </a:pPr>
            <a:r>
              <a:t>Increased resp effort</a:t>
            </a:r>
          </a:p>
          <a:p>
            <a:pPr>
              <a:lnSpc>
                <a:spcPct val="90000"/>
              </a:lnSpc>
              <a:buChar char="•"/>
            </a:pPr>
            <a:r>
              <a:t>Tarcheal tug</a:t>
            </a:r>
          </a:p>
          <a:p>
            <a:pPr>
              <a:lnSpc>
                <a:spcPct val="90000"/>
              </a:lnSpc>
              <a:buChar char="•"/>
            </a:pPr>
            <a:r>
              <a:t>Paradoxical respirations</a:t>
            </a:r>
          </a:p>
          <a:p>
            <a:pPr>
              <a:lnSpc>
                <a:spcPct val="90000"/>
              </a:lnSpc>
              <a:buChar char="•"/>
            </a:pPr>
            <a:r>
              <a:t>(Dead)</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 name="Shape 26"/>
          <p:cNvSpPr/>
          <p:nvPr>
            <p:ph type="title" idx="4294967295"/>
          </p:nvPr>
        </p:nvSpPr>
        <p:spPr>
          <a:xfrm>
            <a:off x="457200" y="274637"/>
            <a:ext cx="8229600" cy="1143001"/>
          </a:xfrm>
          <a:prstGeom prst="rect">
            <a:avLst/>
          </a:prstGeom>
        </p:spPr>
        <p:txBody>
          <a:bodyPr>
            <a:normAutofit fontScale="100000" lnSpcReduction="0"/>
          </a:bodyPr>
          <a:lstStyle/>
          <a:p>
            <a:pPr/>
            <a:r>
              <a:t>6 steps in treatment</a:t>
            </a:r>
          </a:p>
        </p:txBody>
      </p:sp>
      <p:sp>
        <p:nvSpPr>
          <p:cNvPr id="27" name="Shape 27"/>
          <p:cNvSpPr/>
          <p:nvPr>
            <p:ph type="body" idx="4294967295"/>
          </p:nvPr>
        </p:nvSpPr>
        <p:spPr>
          <a:xfrm>
            <a:off x="457200" y="1600200"/>
            <a:ext cx="8229600" cy="4525963"/>
          </a:xfrm>
          <a:prstGeom prst="rect">
            <a:avLst/>
          </a:prstGeom>
        </p:spPr>
        <p:txBody>
          <a:bodyPr>
            <a:normAutofit fontScale="100000" lnSpcReduction="0"/>
          </a:bodyPr>
          <a:lstStyle/>
          <a:p>
            <a:pPr>
              <a:lnSpc>
                <a:spcPct val="90000"/>
              </a:lnSpc>
              <a:buChar char="•"/>
              <a:defRPr sz="3000"/>
            </a:pPr>
            <a:r>
              <a:t>Help! </a:t>
            </a:r>
            <a:r>
              <a:rPr>
                <a:solidFill>
                  <a:srgbClr val="FF0000"/>
                </a:solidFill>
              </a:rPr>
              <a:t>Call for help! Only 2 people wrote this!</a:t>
            </a:r>
            <a:endParaRPr>
              <a:solidFill>
                <a:srgbClr val="FF0000"/>
              </a:solidFill>
            </a:endParaRPr>
          </a:p>
          <a:p>
            <a:pPr>
              <a:lnSpc>
                <a:spcPct val="90000"/>
              </a:lnSpc>
              <a:buChar char="•"/>
              <a:defRPr sz="3000"/>
            </a:pPr>
            <a:r>
              <a:t>Oxygen </a:t>
            </a:r>
            <a:r>
              <a:rPr>
                <a:solidFill>
                  <a:srgbClr val="FF0000"/>
                </a:solidFill>
              </a:rPr>
              <a:t>(there is evidence that this helps the hypoxic child, so write it down!)</a:t>
            </a:r>
            <a:endParaRPr>
              <a:solidFill>
                <a:srgbClr val="FF0000"/>
              </a:solidFill>
            </a:endParaRPr>
          </a:p>
          <a:p>
            <a:pPr>
              <a:lnSpc>
                <a:spcPct val="90000"/>
              </a:lnSpc>
              <a:buChar char="•"/>
              <a:defRPr sz="3000"/>
            </a:pPr>
            <a:r>
              <a:t>BVM oxygen/positive pressure</a:t>
            </a:r>
          </a:p>
          <a:p>
            <a:pPr>
              <a:lnSpc>
                <a:spcPct val="90000"/>
              </a:lnSpc>
              <a:buChar char="•"/>
              <a:defRPr sz="3000"/>
            </a:pPr>
            <a:r>
              <a:t>Remove trigger</a:t>
            </a:r>
          </a:p>
          <a:p>
            <a:pPr>
              <a:lnSpc>
                <a:spcPct val="90000"/>
              </a:lnSpc>
              <a:buChar char="•"/>
              <a:defRPr sz="3000"/>
            </a:pPr>
            <a:r>
              <a:t>Clear airway </a:t>
            </a:r>
            <a:r>
              <a:rPr>
                <a:solidFill>
                  <a:srgbClr val="FF0000"/>
                </a:solidFill>
              </a:rPr>
              <a:t>(at least check it!)</a:t>
            </a:r>
            <a:endParaRPr>
              <a:solidFill>
                <a:srgbClr val="FF0000"/>
              </a:solidFill>
            </a:endParaRPr>
          </a:p>
          <a:p>
            <a:pPr>
              <a:lnSpc>
                <a:spcPct val="90000"/>
              </a:lnSpc>
              <a:buChar char="•"/>
              <a:defRPr sz="3000"/>
            </a:pPr>
            <a:r>
              <a:t>Jaw thrust</a:t>
            </a:r>
          </a:p>
          <a:p>
            <a:pPr>
              <a:lnSpc>
                <a:spcPct val="90000"/>
              </a:lnSpc>
              <a:buChar char="•"/>
              <a:defRPr sz="3000"/>
            </a:pPr>
            <a:r>
              <a:t>Sedate/relax (propofol and sux)</a:t>
            </a:r>
          </a:p>
          <a:p>
            <a:pPr>
              <a:lnSpc>
                <a:spcPct val="90000"/>
              </a:lnSpc>
              <a:buChar char="•"/>
              <a:defRPr sz="3000"/>
            </a:pPr>
            <a:r>
              <a:t>ETT/surgical airway</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 name="Shape 29"/>
          <p:cNvSpPr/>
          <p:nvPr>
            <p:ph type="title" idx="4294967295"/>
          </p:nvPr>
        </p:nvSpPr>
        <p:spPr>
          <a:xfrm>
            <a:off x="457200" y="274637"/>
            <a:ext cx="8229600" cy="1143001"/>
          </a:xfrm>
          <a:prstGeom prst="rect">
            <a:avLst/>
          </a:prstGeom>
        </p:spPr>
        <p:txBody>
          <a:bodyPr>
            <a:normAutofit fontScale="100000" lnSpcReduction="0"/>
          </a:bodyPr>
          <a:lstStyle/>
          <a:p>
            <a:pPr/>
            <a:r>
              <a:t>Paeds v Adult airway</a:t>
            </a:r>
          </a:p>
        </p:txBody>
      </p:sp>
      <p:sp>
        <p:nvSpPr>
          <p:cNvPr id="30" name="Shape 30"/>
          <p:cNvSpPr/>
          <p:nvPr>
            <p:ph type="body" idx="4294967295"/>
          </p:nvPr>
        </p:nvSpPr>
        <p:spPr>
          <a:xfrm>
            <a:off x="457200" y="1600200"/>
            <a:ext cx="8229600" cy="4525963"/>
          </a:xfrm>
          <a:prstGeom prst="rect">
            <a:avLst/>
          </a:prstGeom>
        </p:spPr>
        <p:txBody>
          <a:bodyPr>
            <a:normAutofit fontScale="100000" lnSpcReduction="0"/>
          </a:bodyPr>
          <a:lstStyle/>
          <a:p>
            <a:pPr>
              <a:lnSpc>
                <a:spcPct val="80000"/>
              </a:lnSpc>
              <a:spcBef>
                <a:spcPts val="600"/>
              </a:spcBef>
              <a:buChar char="•"/>
              <a:defRPr sz="2700"/>
            </a:pPr>
            <a:r>
              <a:t>Telling me that it’s “smaller” is like telling me that the Queen lives in London. We all know this. Please tell me the </a:t>
            </a:r>
            <a:r>
              <a:rPr i="1"/>
              <a:t>relative</a:t>
            </a:r>
            <a:r>
              <a:t> size difference.</a:t>
            </a:r>
          </a:p>
          <a:p>
            <a:pPr>
              <a:lnSpc>
                <a:spcPct val="80000"/>
              </a:lnSpc>
              <a:spcBef>
                <a:spcPts val="600"/>
              </a:spcBef>
              <a:buChar char="•"/>
              <a:defRPr sz="2700"/>
            </a:pPr>
            <a:r>
              <a:t>Teeth fall out more (deciduous teeth, can cause obstruction)</a:t>
            </a:r>
          </a:p>
          <a:p>
            <a:pPr>
              <a:lnSpc>
                <a:spcPct val="80000"/>
              </a:lnSpc>
              <a:spcBef>
                <a:spcPts val="600"/>
              </a:spcBef>
              <a:buChar char="•"/>
              <a:defRPr sz="2700"/>
            </a:pPr>
            <a:r>
              <a:t>Relatively larger tongue</a:t>
            </a:r>
          </a:p>
          <a:p>
            <a:pPr>
              <a:lnSpc>
                <a:spcPct val="80000"/>
              </a:lnSpc>
              <a:spcBef>
                <a:spcPts val="600"/>
              </a:spcBef>
              <a:buChar char="•"/>
              <a:defRPr sz="2700"/>
            </a:pPr>
            <a:r>
              <a:t>Relatively larger occiput, so neck flex can obstruct</a:t>
            </a:r>
          </a:p>
          <a:p>
            <a:pPr>
              <a:lnSpc>
                <a:spcPct val="80000"/>
              </a:lnSpc>
              <a:spcBef>
                <a:spcPts val="600"/>
              </a:spcBef>
              <a:buChar char="•"/>
              <a:defRPr sz="2700"/>
            </a:pPr>
            <a:r>
              <a:t>Obligate nose breathers</a:t>
            </a:r>
          </a:p>
          <a:p>
            <a:pPr>
              <a:lnSpc>
                <a:spcPct val="80000"/>
              </a:lnSpc>
              <a:spcBef>
                <a:spcPts val="600"/>
              </a:spcBef>
              <a:buChar char="•"/>
              <a:defRPr sz="2700"/>
            </a:pPr>
            <a:r>
              <a:t>Trachea softer and can collapse</a:t>
            </a:r>
          </a:p>
          <a:p>
            <a:pPr>
              <a:lnSpc>
                <a:spcPct val="80000"/>
              </a:lnSpc>
              <a:spcBef>
                <a:spcPts val="600"/>
              </a:spcBef>
              <a:buChar char="•"/>
              <a:defRPr sz="2700"/>
            </a:pPr>
            <a:r>
              <a:t>Higher and more anterior larnyx; it’s not where you think it should be!</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idx="4294967295"/>
          </p:nvPr>
        </p:nvSpPr>
        <p:spPr>
          <a:xfrm>
            <a:off x="457200" y="274637"/>
            <a:ext cx="8229600" cy="1143001"/>
          </a:xfrm>
          <a:prstGeom prst="rect">
            <a:avLst/>
          </a:prstGeom>
        </p:spPr>
        <p:txBody>
          <a:bodyPr>
            <a:normAutofit fontScale="100000" lnSpcReduction="0"/>
          </a:bodyPr>
          <a:lstStyle/>
          <a:p>
            <a:pPr/>
          </a:p>
        </p:txBody>
      </p:sp>
      <p:sp>
        <p:nvSpPr>
          <p:cNvPr id="33" name="Shape 33"/>
          <p:cNvSpPr/>
          <p:nvPr>
            <p:ph type="body" idx="4294967295"/>
          </p:nvPr>
        </p:nvSpPr>
        <p:spPr>
          <a:xfrm>
            <a:off x="457200" y="1600200"/>
            <a:ext cx="8229600" cy="4525963"/>
          </a:xfrm>
          <a:prstGeom prst="rect">
            <a:avLst/>
          </a:prstGeom>
        </p:spPr>
        <p:txBody>
          <a:bodyPr>
            <a:normAutofit fontScale="100000" lnSpcReduction="0"/>
          </a:bodyPr>
          <a:lstStyle/>
          <a:p>
            <a:pPr>
              <a:buChar char="•"/>
            </a:pPr>
            <a:r>
              <a:t>This exam is probably harder to write, easier to mark. List learning is difficult. The examiner looks for the ‘list’, whereas before, we looked for the understanding and kind of agreed with your prose or not. </a:t>
            </a:r>
          </a:p>
          <a:p>
            <a:pPr>
              <a:buChar char="•"/>
            </a:pPr>
            <a:r>
              <a:t>So the list style really needs to be practised and practised.</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