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6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0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3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2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7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7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2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4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F9F4-6321-8248-BCDB-A6D991C87F68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0A55-EDF9-6446-9887-C0D41CDA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9791" y="1"/>
            <a:ext cx="8747986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MONASH SAQ PRACTICE EXAM 2020.2 AUG QUESTION 10</a:t>
            </a:r>
          </a:p>
          <a:p>
            <a:endParaRPr lang="en-US" dirty="0"/>
          </a:p>
          <a:p>
            <a:r>
              <a:rPr lang="en-US" sz="2400" dirty="0"/>
              <a:t>A 53 year old man presents with acute shortness of breath on waking up .</a:t>
            </a:r>
          </a:p>
          <a:p>
            <a:r>
              <a:rPr lang="en-US" sz="2400" dirty="0"/>
              <a:t>Past </a:t>
            </a:r>
            <a:r>
              <a:rPr lang="en-US" sz="2400" dirty="0" err="1"/>
              <a:t>Hx</a:t>
            </a:r>
            <a:r>
              <a:rPr lang="en-US" sz="2400" dirty="0"/>
              <a:t>: Ex smoker</a:t>
            </a:r>
            <a:br>
              <a:rPr lang="en-US" sz="2400" dirty="0"/>
            </a:br>
            <a:r>
              <a:rPr lang="en-US" sz="2400" dirty="0"/>
              <a:t>                HT</a:t>
            </a:r>
            <a:br>
              <a:rPr lang="en-US" sz="2400" dirty="0"/>
            </a:br>
            <a:r>
              <a:rPr lang="en-US" sz="2400" dirty="0"/>
              <a:t>Meds:  </a:t>
            </a:r>
            <a:r>
              <a:rPr lang="en-US" sz="2400" dirty="0" err="1"/>
              <a:t>Candersartan</a:t>
            </a:r>
            <a:r>
              <a:rPr lang="en-US" sz="2400" dirty="0"/>
              <a:t> Hydrochlorothiazide 16/12.5mg mane</a:t>
            </a:r>
          </a:p>
          <a:p>
            <a:endParaRPr lang="en-US" sz="2400" dirty="0"/>
          </a:p>
          <a:p>
            <a:r>
              <a:rPr lang="en-US" sz="2400" dirty="0"/>
              <a:t>Despite NIV , he remains hypoxic with </a:t>
            </a:r>
          </a:p>
          <a:p>
            <a:r>
              <a:rPr lang="mr-IN" sz="2400" b="1" dirty="0"/>
              <a:t>SaO2=87% on FiO2 =60% , </a:t>
            </a:r>
          </a:p>
          <a:p>
            <a:r>
              <a:rPr lang="mr-IN" sz="2400" b="1" dirty="0"/>
              <a:t>RR=32 </a:t>
            </a:r>
          </a:p>
          <a:p>
            <a:r>
              <a:rPr lang="en-US" sz="2400" b="1" dirty="0"/>
              <a:t>HR=112 sinus tachycardia </a:t>
            </a:r>
          </a:p>
          <a:p>
            <a:r>
              <a:rPr lang="mr-IN" sz="2400" b="1" dirty="0"/>
              <a:t>BP=102/80</a:t>
            </a:r>
          </a:p>
          <a:p>
            <a:r>
              <a:rPr lang="mr-IN" sz="2400" b="1" dirty="0"/>
              <a:t>Temp=36.5C</a:t>
            </a:r>
          </a:p>
          <a:p>
            <a:r>
              <a:rPr lang="mr-IN" sz="2400" b="1" dirty="0"/>
              <a:t>GCS 15/15</a:t>
            </a:r>
          </a:p>
          <a:p>
            <a:endParaRPr lang="mr-IN" sz="2400" dirty="0"/>
          </a:p>
          <a:p>
            <a:r>
              <a:rPr lang="en-US" sz="2400" dirty="0"/>
              <a:t>You have decided to perform a rapid sequence intubation to ventilate this patient. *Assume pre COVID pandemic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7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Autofit/>
          </a:bodyPr>
          <a:lstStyle/>
          <a:p>
            <a:pPr lvl="0" algn="just"/>
            <a:r>
              <a:rPr lang="en-US" sz="2800" b="1" dirty="0"/>
              <a:t>a)Name and include the dosages  of  3 medications you would use in the RSI</a:t>
            </a:r>
            <a:br>
              <a:rPr lang="en-AU" sz="2800" b="1" dirty="0"/>
            </a:br>
            <a:r>
              <a:rPr lang="en-US" sz="2800" b="1" i="1" dirty="0"/>
              <a:t>(6marks)</a:t>
            </a:r>
            <a:br>
              <a:rPr lang="en-AU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03514"/>
              </p:ext>
            </p:extLst>
          </p:nvPr>
        </p:nvGraphicFramePr>
        <p:xfrm>
          <a:off x="538720" y="2397179"/>
          <a:ext cx="750643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01">
                <a:tc>
                  <a:txBody>
                    <a:bodyPr/>
                    <a:lstStyle/>
                    <a:p>
                      <a:r>
                        <a:rPr lang="en-US" sz="2800" dirty="0"/>
                        <a:t>1.Fentanyl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25-50mcg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602">
                <a:tc>
                  <a:txBody>
                    <a:bodyPr/>
                    <a:lstStyle/>
                    <a:p>
                      <a:r>
                        <a:rPr lang="en-US" sz="2800" dirty="0"/>
                        <a:t>2.Ketamine</a:t>
                      </a:r>
                    </a:p>
                    <a:p>
                      <a:r>
                        <a:rPr lang="en-US" sz="2800" dirty="0"/>
                        <a:t>    </a:t>
                      </a:r>
                      <a:r>
                        <a:rPr lang="en-US" sz="2800" dirty="0" err="1"/>
                        <a:t>Etomidate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    </a:t>
                      </a:r>
                      <a:r>
                        <a:rPr lang="en-US" sz="2800" dirty="0" err="1"/>
                        <a:t>Propofol</a:t>
                      </a:r>
                      <a:r>
                        <a:rPr lang="en-US" sz="2800" dirty="0"/>
                        <a:t> *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2mg/kg or 100-150mg</a:t>
                      </a:r>
                    </a:p>
                    <a:p>
                      <a:r>
                        <a:rPr lang="en-US" sz="2800" dirty="0"/>
                        <a:t>20mg</a:t>
                      </a:r>
                    </a:p>
                    <a:p>
                      <a:r>
                        <a:rPr lang="en-US" sz="2800" dirty="0"/>
                        <a:t>50-100mg</a:t>
                      </a:r>
                      <a:r>
                        <a:rPr lang="en-US" sz="2800" baseline="0" dirty="0"/>
                        <a:t> or 1mg/kg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002">
                <a:tc>
                  <a:txBody>
                    <a:bodyPr/>
                    <a:lstStyle/>
                    <a:p>
                      <a:r>
                        <a:rPr lang="en-US" sz="2800" dirty="0"/>
                        <a:t>3. </a:t>
                      </a:r>
                      <a:r>
                        <a:rPr lang="en-US" sz="2800" dirty="0" err="1"/>
                        <a:t>Rocuronium</a:t>
                      </a:r>
                      <a:endParaRPr lang="en-US" sz="2800" dirty="0"/>
                    </a:p>
                    <a:p>
                      <a:r>
                        <a:rPr lang="en-US" sz="2800" dirty="0"/>
                        <a:t>    </a:t>
                      </a:r>
                      <a:r>
                        <a:rPr lang="en-US" sz="2800" dirty="0" err="1"/>
                        <a:t>Suxamethonium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1-1.5mg/kg</a:t>
                      </a:r>
                    </a:p>
                    <a:p>
                      <a:r>
                        <a:rPr lang="en-US" sz="2800" dirty="0"/>
                        <a:t> 1.5mg/kg or 100mg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82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7804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sz="2800" b="1" dirty="0"/>
              <a:t>b) Outline your intubation checklist in  </a:t>
            </a:r>
            <a:br>
              <a:rPr lang="en-US" sz="2800" b="1" dirty="0"/>
            </a:br>
            <a:r>
              <a:rPr lang="en-US" sz="2800" b="1" dirty="0"/>
              <a:t>     preparation for the RSI. (12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US" sz="2800" dirty="0"/>
              <a:t>Patient airway assessment, allergies and </a:t>
            </a:r>
            <a:r>
              <a:rPr lang="en-US" sz="2800" dirty="0" err="1"/>
              <a:t>resus</a:t>
            </a:r>
            <a:r>
              <a:rPr lang="en-US" sz="2800" dirty="0"/>
              <a:t> status.</a:t>
            </a:r>
          </a:p>
          <a:p>
            <a:pPr marL="571500" indent="-571500">
              <a:buAutoNum type="romanLcParenBoth"/>
            </a:pPr>
            <a:endParaRPr lang="en-US" sz="2800" dirty="0"/>
          </a:p>
          <a:p>
            <a:pPr marL="571500" indent="-571500">
              <a:buAutoNum type="romanLcParenBoth"/>
            </a:pPr>
            <a:r>
              <a:rPr lang="en-US" sz="2800" dirty="0"/>
              <a:t>Patient position : “sniffing position”, slight neck flexion, ramping</a:t>
            </a:r>
          </a:p>
          <a:p>
            <a:pPr marL="571500" indent="-571500">
              <a:buAutoNum type="romanLcParenBoth"/>
            </a:pPr>
            <a:endParaRPr lang="en-US" sz="2800" dirty="0"/>
          </a:p>
          <a:p>
            <a:pPr marL="571500" indent="-571500">
              <a:buAutoNum type="romanLcParenBoth"/>
            </a:pPr>
            <a:r>
              <a:rPr lang="en-US" sz="2800" dirty="0" err="1"/>
              <a:t>Preoxygenation</a:t>
            </a:r>
            <a:r>
              <a:rPr lang="en-US" sz="2800" dirty="0"/>
              <a:t>: NIV, </a:t>
            </a:r>
            <a:r>
              <a:rPr lang="en-US" sz="2800" dirty="0" err="1"/>
              <a:t>apnoeic</a:t>
            </a:r>
            <a:r>
              <a:rPr lang="en-US" sz="2800" dirty="0"/>
              <a:t> oxygenation</a:t>
            </a:r>
          </a:p>
        </p:txBody>
      </p:sp>
    </p:spTree>
    <p:extLst>
      <p:ext uri="{BB962C8B-B14F-4D97-AF65-F5344CB8AC3E}">
        <p14:creationId xmlns:p14="http://schemas.microsoft.com/office/powerpoint/2010/main" val="49772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(iv) Allocation of roles: Team leader, airway Dr. ,  </a:t>
            </a:r>
          </a:p>
          <a:p>
            <a:pPr marL="0" indent="0">
              <a:buNone/>
            </a:pPr>
            <a:r>
              <a:rPr lang="en-US" dirty="0"/>
              <a:t>      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(medication or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intubator</a:t>
            </a:r>
            <a:r>
              <a:rPr lang="en-US" dirty="0"/>
              <a:t>), airway </a:t>
            </a:r>
          </a:p>
          <a:p>
            <a:pPr marL="0" indent="0">
              <a:buNone/>
            </a:pPr>
            <a:r>
              <a:rPr lang="en-US" dirty="0"/>
              <a:t>       nurse, scribe and support nurse.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(v) Intubation plan : PreO2, </a:t>
            </a:r>
            <a:r>
              <a:rPr lang="en-US" dirty="0" err="1"/>
              <a:t>apnoeic</a:t>
            </a:r>
            <a:r>
              <a:rPr lang="en-US" dirty="0"/>
              <a:t> O2</a:t>
            </a:r>
          </a:p>
          <a:p>
            <a:pPr marL="0" indent="0">
              <a:buNone/>
            </a:pPr>
            <a:r>
              <a:rPr lang="en-US" dirty="0"/>
              <a:t>                                    2 attempts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intubator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b="1" dirty="0"/>
              <a:t>  </a:t>
            </a:r>
            <a:r>
              <a:rPr lang="en-US" b="1" dirty="0" err="1"/>
              <a:t>Reoxygenation</a:t>
            </a:r>
            <a:r>
              <a:rPr lang="en-US" b="1" dirty="0"/>
              <a:t> at agreed SaO2= 85-90%</a:t>
            </a:r>
          </a:p>
          <a:p>
            <a:pPr marL="0" indent="0">
              <a:buNone/>
            </a:pPr>
            <a:r>
              <a:rPr lang="en-US" b="1" dirty="0"/>
              <a:t>                                  </a:t>
            </a:r>
            <a:r>
              <a:rPr lang="en-US" dirty="0"/>
              <a:t>  2nd </a:t>
            </a:r>
            <a:r>
              <a:rPr lang="en-US" dirty="0" err="1"/>
              <a:t>intubator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LMA</a:t>
            </a:r>
          </a:p>
          <a:p>
            <a:pPr marL="0" indent="0">
              <a:buNone/>
            </a:pPr>
            <a:r>
              <a:rPr lang="en-US" dirty="0"/>
              <a:t>                                    CICO  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678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3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(vi)Monitor SaO2, ETCO2, ECG, NIBP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(vii) </a:t>
            </a:r>
            <a:r>
              <a:rPr lang="en-US" sz="2800" b="1" dirty="0"/>
              <a:t>BVM connected to O2</a:t>
            </a:r>
          </a:p>
          <a:p>
            <a:pPr marL="0" indent="0">
              <a:buNone/>
            </a:pPr>
            <a:r>
              <a:rPr lang="en-US" sz="2800" dirty="0"/>
              <a:t>        Suction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(viii) Laryngoscope X2, Blades size 3 &amp;4</a:t>
            </a:r>
          </a:p>
          <a:p>
            <a:pPr marL="0" indent="0">
              <a:buNone/>
            </a:pPr>
            <a:r>
              <a:rPr lang="en-US" sz="2800" dirty="0"/>
              <a:t>         Video laryngoscope</a:t>
            </a:r>
          </a:p>
          <a:p>
            <a:pPr marL="0" indent="0">
              <a:buNone/>
            </a:pPr>
            <a:endParaRPr lang="en-US" sz="2800" dirty="0"/>
          </a:p>
          <a:p>
            <a:pPr marL="571500" indent="-571500">
              <a:buAutoNum type="romanLcParenBoth" startAt="9"/>
            </a:pPr>
            <a:r>
              <a:rPr lang="en-US" sz="2800" dirty="0" err="1"/>
              <a:t>Suproglottic</a:t>
            </a:r>
            <a:r>
              <a:rPr lang="en-US" sz="2800" dirty="0"/>
              <a:t> airway adjuncts, </a:t>
            </a:r>
            <a:r>
              <a:rPr lang="en-US" sz="2800" dirty="0" err="1"/>
              <a:t>Guedel</a:t>
            </a:r>
            <a:r>
              <a:rPr lang="en-US" sz="2800" dirty="0"/>
              <a:t>, nasopharyngeal airway, LMA</a:t>
            </a:r>
          </a:p>
          <a:p>
            <a:pPr marL="0" indent="0">
              <a:buNone/>
            </a:pPr>
            <a:r>
              <a:rPr lang="en-US" sz="2800" dirty="0"/>
              <a:t>      ETT size 7.5 and 8 , check cuff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stylet</a:t>
            </a:r>
            <a:r>
              <a:rPr lang="en-US" sz="2800" dirty="0"/>
              <a:t>, </a:t>
            </a:r>
            <a:r>
              <a:rPr lang="en-US" sz="2800" dirty="0" err="1"/>
              <a:t>bougie</a:t>
            </a:r>
            <a:r>
              <a:rPr lang="en-US" sz="2800" dirty="0"/>
              <a:t>, introducer </a:t>
            </a:r>
          </a:p>
        </p:txBody>
      </p:sp>
    </p:spTree>
    <p:extLst>
      <p:ext uri="{BB962C8B-B14F-4D97-AF65-F5344CB8AC3E}">
        <p14:creationId xmlns:p14="http://schemas.microsoft.com/office/powerpoint/2010/main" val="226817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9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(x) IV X2, RSI drugs, vasopressors, IV fluid on pump set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(xi) Ventilator set up :MV, PIP, PEEP, FiO2 filter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(xii) Post intubation : check ETT position and secure, Continue sedation/ paralysis, vital signs</a:t>
            </a:r>
          </a:p>
          <a:p>
            <a:pPr marL="0" indent="0">
              <a:buNone/>
            </a:pPr>
            <a:r>
              <a:rPr lang="en-US" dirty="0"/>
              <a:t>CXR, VBGS, NGT…stabilize</a:t>
            </a:r>
          </a:p>
        </p:txBody>
      </p:sp>
    </p:spTree>
    <p:extLst>
      <p:ext uri="{BB962C8B-B14F-4D97-AF65-F5344CB8AC3E}">
        <p14:creationId xmlns:p14="http://schemas.microsoft.com/office/powerpoint/2010/main" val="89142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371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Mangal</vt:lpstr>
      <vt:lpstr>Office Theme</vt:lpstr>
      <vt:lpstr>PowerPoint Presentation</vt:lpstr>
      <vt:lpstr>a)Name and include the dosages  of  3 medications you would use in the RSI (6marks) </vt:lpstr>
      <vt:lpstr>b) Outline your intubation checklist in        preparation for the RSI. (12 marks)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Fong</dc:creator>
  <cp:lastModifiedBy>Christina Fong</cp:lastModifiedBy>
  <cp:revision>7</cp:revision>
  <dcterms:created xsi:type="dcterms:W3CDTF">2020-09-05T13:59:40Z</dcterms:created>
  <dcterms:modified xsi:type="dcterms:W3CDTF">2020-09-08T11:07:01Z</dcterms:modified>
</cp:coreProperties>
</file>