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6" r:id="rId2"/>
    <p:sldId id="275" r:id="rId3"/>
    <p:sldId id="348" r:id="rId4"/>
    <p:sldId id="349" r:id="rId5"/>
    <p:sldId id="350" r:id="rId6"/>
    <p:sldId id="351" r:id="rId7"/>
    <p:sldId id="352" r:id="rId8"/>
    <p:sldId id="354" r:id="rId9"/>
    <p:sldId id="353" r:id="rId10"/>
    <p:sldId id="355" r:id="rId11"/>
    <p:sldId id="356" r:id="rId12"/>
    <p:sldId id="357" r:id="rId13"/>
    <p:sldId id="358" r:id="rId14"/>
    <p:sldId id="306" r:id="rId15"/>
    <p:sldId id="330" r:id="rId16"/>
    <p:sldId id="337" r:id="rId17"/>
    <p:sldId id="338" r:id="rId18"/>
    <p:sldId id="340" r:id="rId19"/>
    <p:sldId id="339" r:id="rId20"/>
    <p:sldId id="331" r:id="rId21"/>
    <p:sldId id="345" r:id="rId22"/>
    <p:sldId id="324" r:id="rId23"/>
    <p:sldId id="308" r:id="rId24"/>
    <p:sldId id="341" r:id="rId25"/>
    <p:sldId id="342" r:id="rId26"/>
    <p:sldId id="310" r:id="rId27"/>
    <p:sldId id="343" r:id="rId28"/>
    <p:sldId id="344" r:id="rId29"/>
    <p:sldId id="319" r:id="rId30"/>
    <p:sldId id="347" r:id="rId31"/>
    <p:sldId id="346" r:id="rId32"/>
    <p:sldId id="316" r:id="rId33"/>
    <p:sldId id="317" r:id="rId34"/>
    <p:sldId id="318" r:id="rId35"/>
  </p:sldIdLst>
  <p:sldSz cx="9144000" cy="6858000" type="screen4x3"/>
  <p:notesSz cx="6858000" cy="9144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860" y="-180"/>
      </p:cViewPr>
      <p:guideLst>
        <p:guide orient="horz" pos="2160"/>
        <p:guide pos="2880"/>
      </p:guideLst>
    </p:cSldViewPr>
  </p:slideViewPr>
  <p:notesTextViewPr>
    <p:cViewPr>
      <p:scale>
        <a:sx n="100" d="100"/>
        <a:sy n="100" d="100"/>
      </p:scale>
      <p:origin x="0" y="0"/>
    </p:cViewPr>
  </p:notesTextViewPr>
  <p:sorterViewPr>
    <p:cViewPr>
      <p:scale>
        <a:sx n="132" d="100"/>
        <a:sy n="132" d="100"/>
      </p:scale>
      <p:origin x="0" y="41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p:txBody>
          <a:bodyPr/>
          <a:lstStyle/>
          <a:p>
            <a:fld id="{46E09E51-926A-9F4E-8293-83016229750C}"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7DD1B-1D17-354F-8311-F6AC10124234}" type="slidenum">
              <a:rPr lang="en-US" smtClean="0"/>
              <a:pPr/>
              <a:t>‹#›</a:t>
            </a:fld>
            <a:endParaRPr lang="en-US" dirty="0"/>
          </a:p>
        </p:txBody>
      </p:sp>
    </p:spTree>
    <p:extLst>
      <p:ext uri="{BB962C8B-B14F-4D97-AF65-F5344CB8AC3E}">
        <p14:creationId xmlns:p14="http://schemas.microsoft.com/office/powerpoint/2010/main" val="3788639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6E09E51-926A-9F4E-8293-83016229750C}"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7DD1B-1D17-354F-8311-F6AC10124234}" type="slidenum">
              <a:rPr lang="en-US" smtClean="0"/>
              <a:pPr/>
              <a:t>‹#›</a:t>
            </a:fld>
            <a:endParaRPr lang="en-US" dirty="0"/>
          </a:p>
        </p:txBody>
      </p:sp>
    </p:spTree>
    <p:extLst>
      <p:ext uri="{BB962C8B-B14F-4D97-AF65-F5344CB8AC3E}">
        <p14:creationId xmlns:p14="http://schemas.microsoft.com/office/powerpoint/2010/main" val="2206160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6E09E51-926A-9F4E-8293-83016229750C}"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7DD1B-1D17-354F-8311-F6AC10124234}" type="slidenum">
              <a:rPr lang="en-US" smtClean="0"/>
              <a:pPr/>
              <a:t>‹#›</a:t>
            </a:fld>
            <a:endParaRPr lang="en-US" dirty="0"/>
          </a:p>
        </p:txBody>
      </p:sp>
    </p:spTree>
    <p:extLst>
      <p:ext uri="{BB962C8B-B14F-4D97-AF65-F5344CB8AC3E}">
        <p14:creationId xmlns:p14="http://schemas.microsoft.com/office/powerpoint/2010/main" val="2221572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46E09E51-926A-9F4E-8293-83016229750C}"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7DD1B-1D17-354F-8311-F6AC10124234}" type="slidenum">
              <a:rPr lang="en-US" smtClean="0"/>
              <a:pPr/>
              <a:t>‹#›</a:t>
            </a:fld>
            <a:endParaRPr lang="en-US" dirty="0"/>
          </a:p>
        </p:txBody>
      </p:sp>
    </p:spTree>
    <p:extLst>
      <p:ext uri="{BB962C8B-B14F-4D97-AF65-F5344CB8AC3E}">
        <p14:creationId xmlns:p14="http://schemas.microsoft.com/office/powerpoint/2010/main" val="1816697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46E09E51-926A-9F4E-8293-83016229750C}" type="datetimeFigureOut">
              <a:rPr lang="en-US" smtClean="0"/>
              <a:pPr/>
              <a:t>6/8/2017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3A7DD1B-1D17-354F-8311-F6AC10124234}" type="slidenum">
              <a:rPr lang="en-US" smtClean="0"/>
              <a:pPr/>
              <a:t>‹#›</a:t>
            </a:fld>
            <a:endParaRPr lang="en-US" dirty="0"/>
          </a:p>
        </p:txBody>
      </p:sp>
    </p:spTree>
    <p:extLst>
      <p:ext uri="{BB962C8B-B14F-4D97-AF65-F5344CB8AC3E}">
        <p14:creationId xmlns:p14="http://schemas.microsoft.com/office/powerpoint/2010/main" val="2679377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p:txBody>
          <a:bodyPr/>
          <a:lstStyle/>
          <a:p>
            <a:fld id="{46E09E51-926A-9F4E-8293-83016229750C}" type="datetimeFigureOut">
              <a:rPr lang="en-US" smtClean="0"/>
              <a:pPr/>
              <a:t>6/8/2017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A7DD1B-1D17-354F-8311-F6AC10124234}" type="slidenum">
              <a:rPr lang="en-US" smtClean="0"/>
              <a:pPr/>
              <a:t>‹#›</a:t>
            </a:fld>
            <a:endParaRPr lang="en-US" dirty="0"/>
          </a:p>
        </p:txBody>
      </p:sp>
    </p:spTree>
    <p:extLst>
      <p:ext uri="{BB962C8B-B14F-4D97-AF65-F5344CB8AC3E}">
        <p14:creationId xmlns:p14="http://schemas.microsoft.com/office/powerpoint/2010/main" val="4223868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p:txBody>
          <a:bodyPr/>
          <a:lstStyle/>
          <a:p>
            <a:fld id="{46E09E51-926A-9F4E-8293-83016229750C}" type="datetimeFigureOut">
              <a:rPr lang="en-US" smtClean="0"/>
              <a:pPr/>
              <a:t>6/8/2017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3A7DD1B-1D17-354F-8311-F6AC10124234}" type="slidenum">
              <a:rPr lang="en-US" smtClean="0"/>
              <a:pPr/>
              <a:t>‹#›</a:t>
            </a:fld>
            <a:endParaRPr lang="en-US" dirty="0"/>
          </a:p>
        </p:txBody>
      </p:sp>
    </p:spTree>
    <p:extLst>
      <p:ext uri="{BB962C8B-B14F-4D97-AF65-F5344CB8AC3E}">
        <p14:creationId xmlns:p14="http://schemas.microsoft.com/office/powerpoint/2010/main" val="1125809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46E09E51-926A-9F4E-8293-83016229750C}" type="datetimeFigureOut">
              <a:rPr lang="en-US" smtClean="0"/>
              <a:pPr/>
              <a:t>6/8/2017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3A7DD1B-1D17-354F-8311-F6AC10124234}" type="slidenum">
              <a:rPr lang="en-US" smtClean="0"/>
              <a:pPr/>
              <a:t>‹#›</a:t>
            </a:fld>
            <a:endParaRPr lang="en-US" dirty="0"/>
          </a:p>
        </p:txBody>
      </p:sp>
    </p:spTree>
    <p:extLst>
      <p:ext uri="{BB962C8B-B14F-4D97-AF65-F5344CB8AC3E}">
        <p14:creationId xmlns:p14="http://schemas.microsoft.com/office/powerpoint/2010/main" val="19661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E09E51-926A-9F4E-8293-83016229750C}" type="datetimeFigureOut">
              <a:rPr lang="en-US" smtClean="0"/>
              <a:pPr/>
              <a:t>6/8/2017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3A7DD1B-1D17-354F-8311-F6AC10124234}" type="slidenum">
              <a:rPr lang="en-US" smtClean="0"/>
              <a:pPr/>
              <a:t>‹#›</a:t>
            </a:fld>
            <a:endParaRPr lang="en-US" dirty="0"/>
          </a:p>
        </p:txBody>
      </p:sp>
    </p:spTree>
    <p:extLst>
      <p:ext uri="{BB962C8B-B14F-4D97-AF65-F5344CB8AC3E}">
        <p14:creationId xmlns:p14="http://schemas.microsoft.com/office/powerpoint/2010/main" val="484682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6E09E51-926A-9F4E-8293-83016229750C}" type="datetimeFigureOut">
              <a:rPr lang="en-US" smtClean="0"/>
              <a:pPr/>
              <a:t>6/8/2017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A7DD1B-1D17-354F-8311-F6AC10124234}" type="slidenum">
              <a:rPr lang="en-US" smtClean="0"/>
              <a:pPr/>
              <a:t>‹#›</a:t>
            </a:fld>
            <a:endParaRPr lang="en-US" dirty="0"/>
          </a:p>
        </p:txBody>
      </p:sp>
    </p:spTree>
    <p:extLst>
      <p:ext uri="{BB962C8B-B14F-4D97-AF65-F5344CB8AC3E}">
        <p14:creationId xmlns:p14="http://schemas.microsoft.com/office/powerpoint/2010/main" val="1308533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46E09E51-926A-9F4E-8293-83016229750C}" type="datetimeFigureOut">
              <a:rPr lang="en-US" smtClean="0"/>
              <a:pPr/>
              <a:t>6/8/2017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3A7DD1B-1D17-354F-8311-F6AC10124234}" type="slidenum">
              <a:rPr lang="en-US" smtClean="0"/>
              <a:pPr/>
              <a:t>‹#›</a:t>
            </a:fld>
            <a:endParaRPr lang="en-US" dirty="0"/>
          </a:p>
        </p:txBody>
      </p:sp>
    </p:spTree>
    <p:extLst>
      <p:ext uri="{BB962C8B-B14F-4D97-AF65-F5344CB8AC3E}">
        <p14:creationId xmlns:p14="http://schemas.microsoft.com/office/powerpoint/2010/main" val="3405156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AU"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E09E51-926A-9F4E-8293-83016229750C}" type="datetimeFigureOut">
              <a:rPr lang="en-US" smtClean="0"/>
              <a:pPr/>
              <a:t>6/8/2017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A7DD1B-1D17-354F-8311-F6AC10124234}" type="slidenum">
              <a:rPr lang="en-US" smtClean="0"/>
              <a:pPr/>
              <a:t>‹#›</a:t>
            </a:fld>
            <a:endParaRPr lang="en-US" dirty="0"/>
          </a:p>
        </p:txBody>
      </p:sp>
    </p:spTree>
    <p:extLst>
      <p:ext uri="{BB962C8B-B14F-4D97-AF65-F5344CB8AC3E}">
        <p14:creationId xmlns:p14="http://schemas.microsoft.com/office/powerpoint/2010/main" val="3274649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Q1</a:t>
            </a:r>
            <a:r>
              <a:rPr lang="en-US" dirty="0" smtClean="0"/>
              <a:t> &amp; Q 19</a:t>
            </a:r>
            <a:endParaRPr lang="en-US" dirty="0"/>
          </a:p>
        </p:txBody>
      </p:sp>
      <p:sp>
        <p:nvSpPr>
          <p:cNvPr id="3" name="Subtitle 2"/>
          <p:cNvSpPr>
            <a:spLocks noGrp="1"/>
          </p:cNvSpPr>
          <p:nvPr>
            <p:ph type="subTitle" idx="1"/>
          </p:nvPr>
        </p:nvSpPr>
        <p:spPr/>
        <p:txBody>
          <a:bodyPr/>
          <a:lstStyle/>
          <a:p>
            <a:r>
              <a:rPr lang="en-US" dirty="0" smtClean="0"/>
              <a:t>Tom Reade</a:t>
            </a:r>
            <a:endParaRPr lang="en-US" dirty="0"/>
          </a:p>
        </p:txBody>
      </p:sp>
    </p:spTree>
    <p:custDataLst>
      <p:tags r:id="rId1"/>
    </p:custDataLst>
    <p:extLst>
      <p:ext uri="{BB962C8B-B14F-4D97-AF65-F5344CB8AC3E}">
        <p14:creationId xmlns:p14="http://schemas.microsoft.com/office/powerpoint/2010/main" val="1691402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a:t>
            </a:r>
            <a:endParaRPr lang="en-US" dirty="0"/>
          </a:p>
        </p:txBody>
      </p:sp>
      <p:sp>
        <p:nvSpPr>
          <p:cNvPr id="3" name="Content Placeholder 2"/>
          <p:cNvSpPr>
            <a:spLocks noGrp="1"/>
          </p:cNvSpPr>
          <p:nvPr>
            <p:ph idx="1"/>
          </p:nvPr>
        </p:nvSpPr>
        <p:spPr/>
        <p:txBody>
          <a:bodyPr>
            <a:normAutofit/>
          </a:bodyPr>
          <a:lstStyle/>
          <a:p>
            <a:pPr marL="0" indent="0">
              <a:buNone/>
            </a:pPr>
            <a:r>
              <a:rPr lang="en-AU" dirty="0"/>
              <a:t>Prior to your decision, the patient deteriorates to VF.</a:t>
            </a:r>
          </a:p>
          <a:p>
            <a:endParaRPr lang="en-AU" dirty="0"/>
          </a:p>
          <a:p>
            <a:pPr marL="0" lvl="0" indent="0">
              <a:buNone/>
            </a:pPr>
            <a:r>
              <a:rPr lang="en-AU" dirty="0" smtClean="0"/>
              <a:t>d. State </a:t>
            </a:r>
            <a:r>
              <a:rPr lang="en-AU" dirty="0"/>
              <a:t>four (4) benefits of cardiac ultrasound in the ongoing management of this patient. (4 marks</a:t>
            </a:r>
            <a:r>
              <a:rPr lang="en-AU" dirty="0" smtClean="0"/>
              <a:t>)</a:t>
            </a:r>
          </a:p>
          <a:p>
            <a:pPr marL="0" lvl="0" indent="0">
              <a:buNone/>
            </a:pPr>
            <a:endParaRPr lang="en-AU" dirty="0"/>
          </a:p>
          <a:p>
            <a:pPr marL="0" indent="0">
              <a:buNone/>
            </a:pPr>
            <a:endParaRPr lang="en-US" dirty="0"/>
          </a:p>
        </p:txBody>
      </p:sp>
    </p:spTree>
    <p:custDataLst>
      <p:tags r:id="rId1"/>
    </p:custDataLst>
    <p:extLst>
      <p:ext uri="{BB962C8B-B14F-4D97-AF65-F5344CB8AC3E}">
        <p14:creationId xmlns:p14="http://schemas.microsoft.com/office/powerpoint/2010/main" val="2151210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d</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AU" dirty="0"/>
              <a:t>Prior to your decision, the patient deteriorates to VF.</a:t>
            </a:r>
          </a:p>
          <a:p>
            <a:endParaRPr lang="en-AU" dirty="0"/>
          </a:p>
          <a:p>
            <a:pPr marL="0" lvl="0" indent="0">
              <a:buNone/>
            </a:pPr>
            <a:r>
              <a:rPr lang="en-AU" dirty="0" smtClean="0"/>
              <a:t>d. State </a:t>
            </a:r>
            <a:r>
              <a:rPr lang="en-AU" dirty="0"/>
              <a:t>four (4) benefits of cardiac ultrasound in the ongoing management of this patient. (4 marks</a:t>
            </a:r>
            <a:r>
              <a:rPr lang="en-AU" dirty="0" smtClean="0"/>
              <a:t>)</a:t>
            </a:r>
          </a:p>
          <a:p>
            <a:pPr marL="0" lvl="0" indent="0">
              <a:buNone/>
            </a:pPr>
            <a:endParaRPr lang="en-AU" dirty="0"/>
          </a:p>
          <a:p>
            <a:pPr lvl="0"/>
            <a:r>
              <a:rPr lang="en-AU" b="1" dirty="0"/>
              <a:t>More accurate than pulse check if </a:t>
            </a:r>
            <a:r>
              <a:rPr lang="en-AU" b="1" dirty="0" smtClean="0"/>
              <a:t>rearrest</a:t>
            </a:r>
          </a:p>
          <a:p>
            <a:pPr lvl="0"/>
            <a:r>
              <a:rPr lang="en-AU" b="1" dirty="0"/>
              <a:t>A</a:t>
            </a:r>
            <a:r>
              <a:rPr lang="en-AU" b="1" dirty="0" smtClean="0"/>
              <a:t>dequacy of CPR</a:t>
            </a:r>
            <a:endParaRPr lang="en-AU" dirty="0"/>
          </a:p>
          <a:p>
            <a:pPr lvl="0"/>
            <a:r>
              <a:rPr lang="en-AU" b="1" dirty="0"/>
              <a:t>Differentiation between fine VF/ </a:t>
            </a:r>
            <a:r>
              <a:rPr lang="en-AU" b="1" dirty="0" err="1"/>
              <a:t>Asystole</a:t>
            </a:r>
            <a:r>
              <a:rPr lang="en-AU" b="1" dirty="0"/>
              <a:t>/ PEA</a:t>
            </a:r>
            <a:endParaRPr lang="en-AU" dirty="0"/>
          </a:p>
          <a:p>
            <a:pPr lvl="0"/>
            <a:r>
              <a:rPr lang="en-AU" b="1" dirty="0"/>
              <a:t>Exclude cardiac tamponade as the cause of </a:t>
            </a:r>
            <a:r>
              <a:rPr lang="en-AU" b="1" dirty="0" smtClean="0"/>
              <a:t>arrest</a:t>
            </a:r>
          </a:p>
          <a:p>
            <a:pPr lvl="0"/>
            <a:r>
              <a:rPr lang="en-AU" b="1" dirty="0" err="1" smtClean="0"/>
              <a:t>findingss</a:t>
            </a:r>
            <a:r>
              <a:rPr lang="en-AU" b="1" dirty="0" smtClean="0"/>
              <a:t> suggestive of massive PE</a:t>
            </a:r>
            <a:endParaRPr lang="en-AU" dirty="0"/>
          </a:p>
          <a:p>
            <a:pPr lvl="0"/>
            <a:r>
              <a:rPr lang="en-AU" b="1" dirty="0"/>
              <a:t>Can confirm mechanical capture if pacing required</a:t>
            </a:r>
            <a:endParaRPr lang="en-AU" dirty="0"/>
          </a:p>
          <a:p>
            <a:pPr lvl="0"/>
            <a:r>
              <a:rPr lang="en-AU" b="1" dirty="0"/>
              <a:t>Guide </a:t>
            </a:r>
            <a:r>
              <a:rPr lang="en-AU" b="1" dirty="0" err="1"/>
              <a:t>pericardiocentesis</a:t>
            </a:r>
            <a:endParaRPr lang="en-AU" dirty="0"/>
          </a:p>
          <a:p>
            <a:endParaRPr lang="en-US" dirty="0"/>
          </a:p>
        </p:txBody>
      </p:sp>
    </p:spTree>
    <p:custDataLst>
      <p:tags r:id="rId1"/>
    </p:custDataLst>
    <p:extLst>
      <p:ext uri="{BB962C8B-B14F-4D97-AF65-F5344CB8AC3E}">
        <p14:creationId xmlns:p14="http://schemas.microsoft.com/office/powerpoint/2010/main" val="2748129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AU" dirty="0" smtClean="0"/>
              <a:t>Despite </a:t>
            </a:r>
            <a:r>
              <a:rPr lang="en-AU" dirty="0"/>
              <a:t>ongoing standard ACLS management, ventricular fibrillation persists for a further 20 minutes without return of spontaneous circulation.</a:t>
            </a:r>
          </a:p>
          <a:p>
            <a:pPr marL="0" indent="0">
              <a:buNone/>
            </a:pPr>
            <a:r>
              <a:rPr lang="en-AU" dirty="0"/>
              <a:t> </a:t>
            </a:r>
          </a:p>
          <a:p>
            <a:pPr marL="0" lvl="0" indent="0">
              <a:buNone/>
            </a:pPr>
            <a:r>
              <a:rPr lang="en-AU" dirty="0" smtClean="0"/>
              <a:t>e. List </a:t>
            </a:r>
            <a:r>
              <a:rPr lang="en-AU" dirty="0"/>
              <a:t>four (4) circumstances under which prolonged CPR may be warranted for this patient.(4 mark)</a:t>
            </a:r>
          </a:p>
          <a:p>
            <a:pPr marL="0" indent="0">
              <a:buNone/>
            </a:pPr>
            <a:endParaRPr lang="en-US" dirty="0" smtClean="0"/>
          </a:p>
          <a:p>
            <a:pPr marL="0" indent="0">
              <a:buNone/>
            </a:pPr>
            <a:endParaRPr lang="en-US" dirty="0"/>
          </a:p>
          <a:p>
            <a:pPr marL="0" indent="0">
              <a:buNone/>
            </a:pPr>
            <a:r>
              <a:rPr lang="en-US" b="1" u="sng" dirty="0" smtClean="0"/>
              <a:t>Core Knowledge</a:t>
            </a:r>
            <a:endParaRPr lang="en-US" b="1" u="sng" dirty="0"/>
          </a:p>
        </p:txBody>
      </p:sp>
    </p:spTree>
    <p:custDataLst>
      <p:tags r:id="rId1"/>
    </p:custDataLst>
    <p:extLst>
      <p:ext uri="{BB962C8B-B14F-4D97-AF65-F5344CB8AC3E}">
        <p14:creationId xmlns:p14="http://schemas.microsoft.com/office/powerpoint/2010/main" val="27283891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e</a:t>
            </a:r>
            <a:endParaRPr lang="en-US" dirty="0"/>
          </a:p>
        </p:txBody>
      </p:sp>
      <p:sp>
        <p:nvSpPr>
          <p:cNvPr id="3" name="Content Placeholder 2"/>
          <p:cNvSpPr>
            <a:spLocks noGrp="1"/>
          </p:cNvSpPr>
          <p:nvPr>
            <p:ph idx="1"/>
          </p:nvPr>
        </p:nvSpPr>
        <p:spPr>
          <a:xfrm>
            <a:off x="457200" y="1600200"/>
            <a:ext cx="8229600" cy="5076825"/>
          </a:xfrm>
        </p:spPr>
        <p:txBody>
          <a:bodyPr>
            <a:normAutofit fontScale="77500" lnSpcReduction="20000"/>
          </a:bodyPr>
          <a:lstStyle/>
          <a:p>
            <a:pPr marL="0" indent="0">
              <a:buNone/>
            </a:pPr>
            <a:r>
              <a:rPr lang="en-AU" dirty="0" smtClean="0"/>
              <a:t>Despite </a:t>
            </a:r>
            <a:r>
              <a:rPr lang="en-AU" dirty="0"/>
              <a:t>ongoing standard ACLS management, ventricular fibrillation persists for a further 20 minutes without return of spontaneous circulation.</a:t>
            </a:r>
          </a:p>
          <a:p>
            <a:pPr marL="0" indent="0">
              <a:buNone/>
            </a:pPr>
            <a:r>
              <a:rPr lang="en-AU" dirty="0"/>
              <a:t> </a:t>
            </a:r>
          </a:p>
          <a:p>
            <a:pPr marL="0" lvl="0" indent="0">
              <a:buNone/>
            </a:pPr>
            <a:r>
              <a:rPr lang="en-AU" dirty="0" smtClean="0"/>
              <a:t>e. List </a:t>
            </a:r>
            <a:r>
              <a:rPr lang="en-AU" dirty="0"/>
              <a:t>four (4) circumstances under which prolonged CPR may be warranted for this patient.(4 mark)</a:t>
            </a:r>
          </a:p>
          <a:p>
            <a:pPr lvl="0"/>
            <a:r>
              <a:rPr lang="en-AU" b="1" dirty="0" smtClean="0"/>
              <a:t>Poisoning</a:t>
            </a:r>
          </a:p>
          <a:p>
            <a:pPr lvl="0"/>
            <a:r>
              <a:rPr lang="en-AU" b="1" dirty="0" smtClean="0"/>
              <a:t>Envenomation likely- snake</a:t>
            </a:r>
            <a:endParaRPr lang="en-AU" dirty="0"/>
          </a:p>
          <a:p>
            <a:pPr lvl="0"/>
            <a:r>
              <a:rPr lang="en-AU" b="1" dirty="0"/>
              <a:t>Asthma</a:t>
            </a:r>
            <a:endParaRPr lang="en-AU" dirty="0"/>
          </a:p>
          <a:p>
            <a:pPr lvl="0"/>
            <a:r>
              <a:rPr lang="en-AU" b="1" dirty="0"/>
              <a:t>Hypothermia</a:t>
            </a:r>
            <a:endParaRPr lang="en-AU" dirty="0"/>
          </a:p>
          <a:p>
            <a:pPr lvl="0"/>
            <a:r>
              <a:rPr lang="en-AU" b="1" dirty="0"/>
              <a:t>Thrombolysis recently administered for suspected PE</a:t>
            </a:r>
            <a:endParaRPr lang="en-AU" dirty="0"/>
          </a:p>
          <a:p>
            <a:pPr lvl="0"/>
            <a:r>
              <a:rPr lang="en-AU" b="1" dirty="0"/>
              <a:t>Pregnancy- if </a:t>
            </a:r>
            <a:r>
              <a:rPr lang="en-AU" b="1" dirty="0" err="1"/>
              <a:t>perimortem</a:t>
            </a:r>
            <a:r>
              <a:rPr lang="en-AU" b="1" dirty="0"/>
              <a:t> </a:t>
            </a:r>
            <a:r>
              <a:rPr lang="en-AU" b="1" dirty="0" err="1"/>
              <a:t>CSection</a:t>
            </a:r>
            <a:r>
              <a:rPr lang="en-AU" b="1" dirty="0"/>
              <a:t> is </a:t>
            </a:r>
            <a:r>
              <a:rPr lang="en-AU" b="1" dirty="0" smtClean="0"/>
              <a:t>considered</a:t>
            </a:r>
          </a:p>
          <a:p>
            <a:pPr lvl="0"/>
            <a:r>
              <a:rPr lang="en-AU" b="1" dirty="0" smtClean="0"/>
              <a:t>To allow family to see efforts if close and specific request</a:t>
            </a:r>
            <a:endParaRPr lang="en-AU" dirty="0"/>
          </a:p>
          <a:p>
            <a:pPr marL="0" indent="0">
              <a:buNone/>
            </a:pPr>
            <a:endParaRPr lang="en-US" dirty="0"/>
          </a:p>
        </p:txBody>
      </p:sp>
    </p:spTree>
    <p:custDataLst>
      <p:tags r:id="rId1"/>
    </p:custDataLst>
    <p:extLst>
      <p:ext uri="{BB962C8B-B14F-4D97-AF65-F5344CB8AC3E}">
        <p14:creationId xmlns:p14="http://schemas.microsoft.com/office/powerpoint/2010/main" val="3450713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Q19</a:t>
            </a:r>
            <a:r>
              <a:rPr lang="en-US" dirty="0" smtClean="0"/>
              <a:t> a</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NZ" sz="2800" dirty="0"/>
              <a:t>A 35 year old woman presents following one episode of haematemesis. She has no documented past history, but reports a long history of excessive alcohol consumption. She takes no regular medications.</a:t>
            </a:r>
            <a:endParaRPr lang="en-AU" sz="2800" dirty="0"/>
          </a:p>
          <a:p>
            <a:pPr marL="0" indent="0">
              <a:buNone/>
            </a:pPr>
            <a:r>
              <a:rPr lang="en-NZ" sz="2800" dirty="0"/>
              <a:t>Her observations </a:t>
            </a:r>
            <a:r>
              <a:rPr lang="en-NZ" sz="2800" dirty="0" smtClean="0"/>
              <a:t>are:</a:t>
            </a:r>
            <a:r>
              <a:rPr lang="en-NZ" sz="2800" dirty="0"/>
              <a:t> </a:t>
            </a:r>
            <a:endParaRPr lang="en-NZ" sz="2800" dirty="0" smtClean="0"/>
          </a:p>
          <a:p>
            <a:pPr marL="800100" lvl="2" indent="0">
              <a:buNone/>
            </a:pPr>
            <a:r>
              <a:rPr lang="en-NZ" dirty="0" smtClean="0"/>
              <a:t>BP </a:t>
            </a:r>
            <a:r>
              <a:rPr lang="en-NZ" dirty="0"/>
              <a:t>135/65 </a:t>
            </a:r>
            <a:r>
              <a:rPr lang="en-NZ" dirty="0" smtClean="0"/>
              <a:t>mmHg</a:t>
            </a:r>
          </a:p>
          <a:p>
            <a:pPr marL="800100" lvl="2" indent="0">
              <a:buNone/>
            </a:pPr>
            <a:r>
              <a:rPr lang="en-NZ" dirty="0" smtClean="0"/>
              <a:t>HR 85/min</a:t>
            </a:r>
          </a:p>
          <a:p>
            <a:pPr marL="800100" lvl="2" indent="0">
              <a:buNone/>
            </a:pPr>
            <a:r>
              <a:rPr lang="en-NZ" dirty="0" smtClean="0"/>
              <a:t>Sats </a:t>
            </a:r>
            <a:r>
              <a:rPr lang="en-NZ" dirty="0"/>
              <a:t>99% </a:t>
            </a:r>
            <a:r>
              <a:rPr lang="en-NZ" dirty="0" smtClean="0"/>
              <a:t>RA</a:t>
            </a:r>
          </a:p>
          <a:p>
            <a:pPr marL="800100" lvl="2" indent="0">
              <a:buNone/>
            </a:pPr>
            <a:r>
              <a:rPr lang="en-NZ" dirty="0" smtClean="0"/>
              <a:t>Temp 37°C</a:t>
            </a:r>
          </a:p>
          <a:p>
            <a:pPr marL="800100" lvl="2" indent="0">
              <a:buNone/>
            </a:pPr>
            <a:endParaRPr lang="en-AU" dirty="0"/>
          </a:p>
          <a:p>
            <a:pPr lvl="0"/>
            <a:r>
              <a:rPr lang="en-NZ" sz="2800" dirty="0"/>
              <a:t>State five (5) points to explain your approach to volume replacement for this patient. (5 marks)</a:t>
            </a:r>
            <a:endParaRPr lang="en-AU" sz="2800" dirty="0"/>
          </a:p>
          <a:p>
            <a:pPr marL="0" indent="0">
              <a:buNone/>
            </a:pPr>
            <a:endParaRPr lang="en-US" sz="2800" dirty="0" smtClean="0"/>
          </a:p>
          <a:p>
            <a:pPr marL="0" indent="0">
              <a:buNone/>
            </a:pPr>
            <a:r>
              <a:rPr lang="en-US" sz="2800" b="1" u="sng" dirty="0" smtClean="0"/>
              <a:t>Core knowledge</a:t>
            </a:r>
            <a:endParaRPr lang="en-US" sz="2800" b="1" u="sng" dirty="0"/>
          </a:p>
          <a:p>
            <a:endParaRPr lang="en-US" dirty="0"/>
          </a:p>
        </p:txBody>
      </p:sp>
    </p:spTree>
    <p:custDataLst>
      <p:tags r:id="rId1"/>
    </p:custDataLst>
    <p:extLst>
      <p:ext uri="{BB962C8B-B14F-4D97-AF65-F5344CB8AC3E}">
        <p14:creationId xmlns:p14="http://schemas.microsoft.com/office/powerpoint/2010/main" val="4140817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Q19</a:t>
            </a:r>
            <a:endParaRPr lang="en-US" dirty="0"/>
          </a:p>
        </p:txBody>
      </p:sp>
      <p:pic>
        <p:nvPicPr>
          <p:cNvPr id="1026" name="Picture 2" descr="http://az616578.vo.msecnd.net/files/2016/12/10/636169965822527248-1191830151_J-D-scrubs-26168894-1000-15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324" y="1295399"/>
            <a:ext cx="3517899" cy="52768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95946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Q19</a:t>
            </a:r>
            <a:r>
              <a:rPr lang="en-US" dirty="0" smtClean="0"/>
              <a:t> a</a:t>
            </a:r>
            <a:endParaRPr lang="en-US" dirty="0"/>
          </a:p>
        </p:txBody>
      </p:sp>
      <p:sp>
        <p:nvSpPr>
          <p:cNvPr id="3" name="Content Placeholder 2"/>
          <p:cNvSpPr>
            <a:spLocks noGrp="1"/>
          </p:cNvSpPr>
          <p:nvPr>
            <p:ph idx="1"/>
          </p:nvPr>
        </p:nvSpPr>
        <p:spPr>
          <a:xfrm>
            <a:off x="457200" y="1323975"/>
            <a:ext cx="8229600" cy="5248275"/>
          </a:xfrm>
        </p:spPr>
        <p:txBody>
          <a:bodyPr>
            <a:normAutofit fontScale="62500" lnSpcReduction="20000"/>
          </a:bodyPr>
          <a:lstStyle/>
          <a:p>
            <a:pPr>
              <a:lnSpc>
                <a:spcPct val="120000"/>
              </a:lnSpc>
            </a:pPr>
            <a:r>
              <a:rPr lang="en-NZ" b="1" dirty="0" smtClean="0"/>
              <a:t>She </a:t>
            </a:r>
            <a:r>
              <a:rPr lang="en-NZ" b="1" dirty="0"/>
              <a:t>is </a:t>
            </a:r>
            <a:r>
              <a:rPr lang="en-NZ" b="1" dirty="0" err="1"/>
              <a:t>haemodynamically</a:t>
            </a:r>
            <a:r>
              <a:rPr lang="en-NZ" b="1" dirty="0"/>
              <a:t> stable at present-  no fluids required</a:t>
            </a:r>
            <a:endParaRPr lang="en-AU" sz="4400" dirty="0"/>
          </a:p>
          <a:p>
            <a:pPr lvl="0">
              <a:lnSpc>
                <a:spcPct val="120000"/>
              </a:lnSpc>
            </a:pPr>
            <a:r>
              <a:rPr lang="en-NZ" b="1" dirty="0"/>
              <a:t>Potential for massive </a:t>
            </a:r>
            <a:r>
              <a:rPr lang="en-NZ" b="1" dirty="0" err="1"/>
              <a:t>ongoing</a:t>
            </a:r>
            <a:r>
              <a:rPr lang="en-NZ" b="1" dirty="0"/>
              <a:t> losses (possible varices):</a:t>
            </a:r>
            <a:endParaRPr lang="en-AU" sz="4400" dirty="0"/>
          </a:p>
          <a:p>
            <a:pPr lvl="1">
              <a:lnSpc>
                <a:spcPct val="120000"/>
              </a:lnSpc>
            </a:pPr>
            <a:r>
              <a:rPr lang="en-NZ" dirty="0"/>
              <a:t>Prepare for deterioration</a:t>
            </a:r>
            <a:endParaRPr lang="en-AU" sz="4000" dirty="0"/>
          </a:p>
          <a:p>
            <a:pPr lvl="1">
              <a:lnSpc>
                <a:spcPct val="120000"/>
              </a:lnSpc>
            </a:pPr>
            <a:r>
              <a:rPr lang="en-NZ" dirty="0" err="1"/>
              <a:t>2x</a:t>
            </a:r>
            <a:r>
              <a:rPr lang="en-NZ" dirty="0"/>
              <a:t> large bore IV access</a:t>
            </a:r>
            <a:endParaRPr lang="en-AU" sz="4000" dirty="0"/>
          </a:p>
          <a:p>
            <a:pPr lvl="1">
              <a:lnSpc>
                <a:spcPct val="120000"/>
              </a:lnSpc>
            </a:pPr>
            <a:r>
              <a:rPr lang="en-NZ" dirty="0"/>
              <a:t>Activate MTP if massive haematemesis/ haemodynamic instability </a:t>
            </a:r>
            <a:r>
              <a:rPr lang="en-NZ" dirty="0">
                <a:solidFill>
                  <a:srgbClr val="FF0000"/>
                </a:solidFill>
              </a:rPr>
              <a:t>(Not now)- </a:t>
            </a:r>
            <a:r>
              <a:rPr lang="en-NZ" dirty="0"/>
              <a:t>But endoscopy is Rx of choice, not MTP</a:t>
            </a:r>
            <a:endParaRPr lang="en-AU" sz="4000" dirty="0"/>
          </a:p>
          <a:p>
            <a:pPr>
              <a:lnSpc>
                <a:spcPct val="120000"/>
              </a:lnSpc>
            </a:pPr>
            <a:r>
              <a:rPr lang="en-NZ" b="1" dirty="0"/>
              <a:t>Permissive hypotension resuscitation- may reduce </a:t>
            </a:r>
            <a:r>
              <a:rPr lang="en-NZ" b="1" dirty="0" err="1"/>
              <a:t>ongoing</a:t>
            </a:r>
            <a:r>
              <a:rPr lang="en-NZ" b="1" dirty="0"/>
              <a:t> bleeding</a:t>
            </a:r>
            <a:endParaRPr lang="en-AU" sz="4400" dirty="0"/>
          </a:p>
          <a:p>
            <a:pPr lvl="1">
              <a:lnSpc>
                <a:spcPct val="120000"/>
              </a:lnSpc>
            </a:pPr>
            <a:r>
              <a:rPr lang="en-NZ" dirty="0" smtClean="0"/>
              <a:t>Fluids </a:t>
            </a:r>
            <a:r>
              <a:rPr lang="en-NZ" dirty="0"/>
              <a:t>should be not overly aggressive (avoid overload/</a:t>
            </a:r>
            <a:r>
              <a:rPr lang="en-NZ" dirty="0" err="1"/>
              <a:t>overtransfusion</a:t>
            </a:r>
            <a:r>
              <a:rPr lang="en-NZ" dirty="0"/>
              <a:t>)</a:t>
            </a:r>
            <a:endParaRPr lang="en-AU" sz="4000" dirty="0"/>
          </a:p>
          <a:p>
            <a:pPr lvl="1">
              <a:lnSpc>
                <a:spcPct val="120000"/>
              </a:lnSpc>
            </a:pPr>
            <a:r>
              <a:rPr lang="en-NZ" dirty="0" smtClean="0"/>
              <a:t>Permissive </a:t>
            </a:r>
            <a:r>
              <a:rPr lang="en-NZ" dirty="0"/>
              <a:t>hypotension resuscitation- most effective when combined with definitive endoscopic care</a:t>
            </a:r>
            <a:endParaRPr lang="en-AU" sz="4000" dirty="0"/>
          </a:p>
          <a:p>
            <a:pPr lvl="0">
              <a:lnSpc>
                <a:spcPct val="120000"/>
              </a:lnSpc>
            </a:pPr>
            <a:r>
              <a:rPr lang="en-NZ" b="1" dirty="0" smtClean="0"/>
              <a:t>If </a:t>
            </a:r>
            <a:r>
              <a:rPr lang="en-NZ" b="1" dirty="0"/>
              <a:t>required- Crystalloid/colloid (may be albumin deplete) initially then blood</a:t>
            </a:r>
            <a:endParaRPr lang="en-AU" sz="4400" dirty="0"/>
          </a:p>
          <a:p>
            <a:pPr lvl="0">
              <a:lnSpc>
                <a:spcPct val="120000"/>
              </a:lnSpc>
            </a:pPr>
            <a:r>
              <a:rPr lang="en-NZ" dirty="0"/>
              <a:t>If </a:t>
            </a:r>
            <a:r>
              <a:rPr lang="en-NZ" dirty="0" err="1"/>
              <a:t>coagulopathic</a:t>
            </a:r>
            <a:r>
              <a:rPr lang="en-NZ" dirty="0"/>
              <a:t> or </a:t>
            </a:r>
            <a:r>
              <a:rPr lang="en-NZ" dirty="0" err="1"/>
              <a:t>thrombocytopaenic</a:t>
            </a:r>
            <a:r>
              <a:rPr lang="en-NZ" dirty="0"/>
              <a:t> (2°  to CLD) - replacement</a:t>
            </a:r>
            <a:endParaRPr lang="en-AU" sz="4400" dirty="0"/>
          </a:p>
          <a:p>
            <a:pPr lvl="0">
              <a:lnSpc>
                <a:spcPct val="120000"/>
              </a:lnSpc>
            </a:pPr>
            <a:r>
              <a:rPr lang="en-NZ" b="1" dirty="0" smtClean="0"/>
              <a:t>Blood </a:t>
            </a:r>
            <a:r>
              <a:rPr lang="en-NZ" b="1" dirty="0"/>
              <a:t>transfusion only if: major haemodynamic instability or Hb &lt; 70 </a:t>
            </a:r>
            <a:r>
              <a:rPr lang="en-NZ" b="1" dirty="0" smtClean="0"/>
              <a:t>g/L</a:t>
            </a:r>
          </a:p>
          <a:p>
            <a:pPr marL="457200" lvl="1" indent="0">
              <a:lnSpc>
                <a:spcPct val="120000"/>
              </a:lnSpc>
              <a:buNone/>
            </a:pPr>
            <a:endParaRPr lang="en-US" dirty="0"/>
          </a:p>
        </p:txBody>
      </p:sp>
    </p:spTree>
    <p:custDataLst>
      <p:tags r:id="rId1"/>
    </p:custDataLst>
    <p:extLst>
      <p:ext uri="{BB962C8B-B14F-4D97-AF65-F5344CB8AC3E}">
        <p14:creationId xmlns:p14="http://schemas.microsoft.com/office/powerpoint/2010/main" val="14706124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AU"/>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923" y="819150"/>
            <a:ext cx="8193850"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3452989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Q19a</a:t>
            </a:r>
            <a:endParaRPr lang="en-US" dirty="0"/>
          </a:p>
        </p:txBody>
      </p:sp>
      <p:sp>
        <p:nvSpPr>
          <p:cNvPr id="3" name="Content Placeholder 2"/>
          <p:cNvSpPr>
            <a:spLocks noGrp="1"/>
          </p:cNvSpPr>
          <p:nvPr>
            <p:ph idx="1"/>
          </p:nvPr>
        </p:nvSpPr>
        <p:spPr>
          <a:xfrm>
            <a:off x="457200" y="1600200"/>
            <a:ext cx="8229600" cy="4972050"/>
          </a:xfrm>
        </p:spPr>
        <p:txBody>
          <a:bodyPr>
            <a:normAutofit fontScale="92500" lnSpcReduction="20000"/>
          </a:bodyPr>
          <a:lstStyle/>
          <a:p>
            <a:pPr marL="0" indent="0">
              <a:buNone/>
            </a:pPr>
            <a:r>
              <a:rPr lang="en-AU" dirty="0" smtClean="0"/>
              <a:t>Not so good:</a:t>
            </a:r>
          </a:p>
          <a:p>
            <a:r>
              <a:rPr lang="en-NZ" i="1" dirty="0" smtClean="0"/>
              <a:t>“explain your approach to volume </a:t>
            </a:r>
            <a:r>
              <a:rPr lang="en-NZ" i="1" dirty="0"/>
              <a:t>replacement</a:t>
            </a:r>
            <a:r>
              <a:rPr lang="en-NZ" i="1" dirty="0" smtClean="0"/>
              <a:t>”</a:t>
            </a:r>
          </a:p>
          <a:p>
            <a:pPr lvl="1"/>
            <a:r>
              <a:rPr lang="en-NZ" i="1" dirty="0" smtClean="0"/>
              <a:t> start PPI</a:t>
            </a:r>
          </a:p>
          <a:p>
            <a:pPr lvl="1"/>
            <a:r>
              <a:rPr lang="en-NZ" i="1" dirty="0"/>
              <a:t> </a:t>
            </a:r>
            <a:r>
              <a:rPr lang="en-NZ" i="1" dirty="0" smtClean="0"/>
              <a:t>urgent endoscopy</a:t>
            </a:r>
          </a:p>
          <a:p>
            <a:pPr lvl="1"/>
            <a:r>
              <a:rPr lang="en-NZ" i="1" dirty="0"/>
              <a:t> </a:t>
            </a:r>
            <a:r>
              <a:rPr lang="en-NZ" i="1" dirty="0" smtClean="0"/>
              <a:t>refer gastroenterology</a:t>
            </a:r>
          </a:p>
          <a:p>
            <a:r>
              <a:rPr lang="en-NZ" i="1" dirty="0" smtClean="0"/>
              <a:t>Activate MTP</a:t>
            </a:r>
          </a:p>
          <a:p>
            <a:r>
              <a:rPr lang="en-NZ" i="1" dirty="0" smtClean="0"/>
              <a:t>Not points of explanation:</a:t>
            </a:r>
          </a:p>
          <a:p>
            <a:pPr lvl="1"/>
            <a:r>
              <a:rPr lang="en-NZ" i="1" dirty="0" smtClean="0"/>
              <a:t>“transfuse 1:1:1”</a:t>
            </a:r>
          </a:p>
          <a:p>
            <a:pPr lvl="1"/>
            <a:r>
              <a:rPr lang="en-NZ" i="1" dirty="0" smtClean="0"/>
              <a:t>“</a:t>
            </a:r>
            <a:r>
              <a:rPr lang="en-NZ" i="1" dirty="0" err="1" smtClean="0"/>
              <a:t>capilliary</a:t>
            </a:r>
            <a:r>
              <a:rPr lang="en-NZ" i="1" dirty="0" smtClean="0"/>
              <a:t> refill &gt; 4 sec”</a:t>
            </a:r>
          </a:p>
          <a:p>
            <a:pPr lvl="1"/>
            <a:r>
              <a:rPr lang="en-NZ" i="1" dirty="0" smtClean="0"/>
              <a:t>“any </a:t>
            </a:r>
            <a:r>
              <a:rPr lang="en-NZ" i="1" dirty="0" err="1" smtClean="0"/>
              <a:t>ongoing</a:t>
            </a:r>
            <a:r>
              <a:rPr lang="en-NZ" i="1" dirty="0" smtClean="0"/>
              <a:t> vomiting”</a:t>
            </a:r>
          </a:p>
          <a:p>
            <a:pPr lvl="1"/>
            <a:r>
              <a:rPr lang="en-NZ" i="1" dirty="0" smtClean="0"/>
              <a:t>“</a:t>
            </a:r>
            <a:r>
              <a:rPr lang="en-NZ" i="1" dirty="0"/>
              <a:t>2 large bore IV </a:t>
            </a:r>
            <a:r>
              <a:rPr lang="en-NZ" i="1" dirty="0" smtClean="0"/>
              <a:t>access”</a:t>
            </a:r>
            <a:endParaRPr lang="en-AU" dirty="0"/>
          </a:p>
          <a:p>
            <a:pPr marL="0" lvl="0" indent="0">
              <a:buNone/>
            </a:pPr>
            <a:endParaRPr lang="en-NZ" sz="2000" b="1" dirty="0" smtClean="0"/>
          </a:p>
          <a:p>
            <a:pPr marL="457200" lvl="1" indent="0">
              <a:buNone/>
            </a:pPr>
            <a:endParaRPr lang="en-US" sz="1800" dirty="0"/>
          </a:p>
        </p:txBody>
      </p:sp>
    </p:spTree>
    <p:custDataLst>
      <p:tags r:id="rId1"/>
    </p:custDataLst>
    <p:extLst>
      <p:ext uri="{BB962C8B-B14F-4D97-AF65-F5344CB8AC3E}">
        <p14:creationId xmlns:p14="http://schemas.microsoft.com/office/powerpoint/2010/main" val="1527503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17" y="1417638"/>
            <a:ext cx="8797365" cy="418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43456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25638"/>
            <a:ext cx="8229600" cy="3967162"/>
          </a:xfrm>
        </p:spPr>
        <p:txBody>
          <a:bodyPr>
            <a:noAutofit/>
          </a:bodyPr>
          <a:lstStyle/>
          <a:p>
            <a:pPr lvl="1">
              <a:lnSpc>
                <a:spcPct val="130000"/>
              </a:lnSpc>
            </a:pPr>
            <a:r>
              <a:rPr lang="en-US" sz="3200" dirty="0" smtClean="0">
                <a:latin typeface="Arial"/>
                <a:cs typeface="Arial"/>
              </a:rPr>
              <a:t>- Read the Question</a:t>
            </a:r>
            <a:br>
              <a:rPr lang="en-US" sz="3200" dirty="0" smtClean="0">
                <a:latin typeface="Arial"/>
                <a:cs typeface="Arial"/>
              </a:rPr>
            </a:br>
            <a:r>
              <a:rPr lang="en-US" sz="3200" dirty="0" smtClean="0">
                <a:latin typeface="Arial"/>
                <a:cs typeface="Arial"/>
              </a:rPr>
              <a:t>- Answer the Q</a:t>
            </a:r>
            <a:br>
              <a:rPr lang="en-US" sz="3200" dirty="0" smtClean="0">
                <a:latin typeface="Arial"/>
                <a:cs typeface="Arial"/>
              </a:rPr>
            </a:br>
            <a:r>
              <a:rPr lang="en-US" sz="3200" dirty="0" smtClean="0">
                <a:latin typeface="Arial"/>
                <a:cs typeface="Arial"/>
              </a:rPr>
              <a:t>- Don’t add multiple points to one line</a:t>
            </a:r>
            <a:br>
              <a:rPr lang="en-US" sz="3200" dirty="0" smtClean="0">
                <a:latin typeface="Arial"/>
                <a:cs typeface="Arial"/>
              </a:rPr>
            </a:br>
            <a:r>
              <a:rPr lang="en-US" sz="3200" dirty="0" smtClean="0">
                <a:latin typeface="Arial"/>
                <a:cs typeface="Arial"/>
              </a:rPr>
              <a:t>- Don’t add extra points below lines</a:t>
            </a:r>
            <a:br>
              <a:rPr lang="en-US" sz="3200" dirty="0" smtClean="0">
                <a:latin typeface="Arial"/>
                <a:cs typeface="Arial"/>
              </a:rPr>
            </a:br>
            <a:r>
              <a:rPr lang="en-US" sz="3200" dirty="0" smtClean="0">
                <a:latin typeface="Arial"/>
                <a:cs typeface="Arial"/>
              </a:rPr>
              <a:t>- Writing (few only)</a:t>
            </a:r>
            <a:br>
              <a:rPr lang="en-US" sz="3200" dirty="0" smtClean="0">
                <a:latin typeface="Arial"/>
                <a:cs typeface="Arial"/>
              </a:rPr>
            </a:br>
            <a:r>
              <a:rPr lang="en-US" sz="3200" dirty="0" smtClean="0">
                <a:latin typeface="Arial"/>
                <a:cs typeface="Arial"/>
              </a:rPr>
              <a:t/>
            </a:r>
            <a:br>
              <a:rPr lang="en-US" sz="3200" dirty="0" smtClean="0">
                <a:latin typeface="Arial"/>
                <a:cs typeface="Arial"/>
              </a:rPr>
            </a:br>
            <a:endParaRPr lang="en-US" sz="3200" dirty="0">
              <a:latin typeface="Arial"/>
              <a:cs typeface="Arial"/>
            </a:endParaRPr>
          </a:p>
        </p:txBody>
      </p:sp>
      <p:sp>
        <p:nvSpPr>
          <p:cNvPr id="3" name="Title 1"/>
          <p:cNvSpPr txBox="1">
            <a:spLocks/>
          </p:cNvSpPr>
          <p:nvPr/>
        </p:nvSpPr>
        <p:spPr>
          <a:xfrm>
            <a:off x="457200" y="40163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Overall- Advice</a:t>
            </a:r>
            <a:endParaRPr lang="en-US" dirty="0"/>
          </a:p>
        </p:txBody>
      </p:sp>
    </p:spTree>
    <p:custDataLst>
      <p:tags r:id="rId1"/>
    </p:custDataLst>
    <p:extLst>
      <p:ext uri="{BB962C8B-B14F-4D97-AF65-F5344CB8AC3E}">
        <p14:creationId xmlns:p14="http://schemas.microsoft.com/office/powerpoint/2010/main" val="29263062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Q19b</a:t>
            </a:r>
            <a:endParaRPr lang="en-US" dirty="0"/>
          </a:p>
        </p:txBody>
      </p:sp>
      <p:sp>
        <p:nvSpPr>
          <p:cNvPr id="3" name="Content Placeholder 2"/>
          <p:cNvSpPr>
            <a:spLocks noGrp="1"/>
          </p:cNvSpPr>
          <p:nvPr>
            <p:ph idx="1"/>
          </p:nvPr>
        </p:nvSpPr>
        <p:spPr>
          <a:xfrm>
            <a:off x="457200" y="1600200"/>
            <a:ext cx="8229600" cy="5000625"/>
          </a:xfrm>
        </p:spPr>
        <p:txBody>
          <a:bodyPr>
            <a:normAutofit/>
          </a:bodyPr>
          <a:lstStyle/>
          <a:p>
            <a:pPr marL="0" lvl="0" indent="0">
              <a:buNone/>
            </a:pPr>
            <a:r>
              <a:rPr lang="en-NZ" dirty="0" smtClean="0"/>
              <a:t>b. What </a:t>
            </a:r>
            <a:r>
              <a:rPr lang="en-NZ" dirty="0"/>
              <a:t>is the </a:t>
            </a:r>
            <a:r>
              <a:rPr lang="en-NZ" u="sng" dirty="0"/>
              <a:t>role</a:t>
            </a:r>
            <a:r>
              <a:rPr lang="en-NZ" dirty="0"/>
              <a:t> of antibiotics </a:t>
            </a:r>
            <a:r>
              <a:rPr lang="en-NZ" u="sng" dirty="0"/>
              <a:t>for this patient</a:t>
            </a:r>
            <a:r>
              <a:rPr lang="en-NZ" dirty="0"/>
              <a:t>? State two (2) points in your answer. (2 marks</a:t>
            </a:r>
            <a:r>
              <a:rPr lang="en-NZ" dirty="0" smtClean="0"/>
              <a:t>)</a:t>
            </a:r>
          </a:p>
          <a:p>
            <a:pPr marL="0" lvl="0" indent="0">
              <a:buNone/>
            </a:pPr>
            <a:endParaRPr lang="en-AU" sz="4400" dirty="0"/>
          </a:p>
          <a:p>
            <a:pPr marL="0" indent="0">
              <a:buNone/>
            </a:pPr>
            <a:endParaRPr lang="en-US" sz="2800" dirty="0" smtClean="0">
              <a:solidFill>
                <a:srgbClr val="0000FF"/>
              </a:solidFill>
            </a:endParaRPr>
          </a:p>
          <a:p>
            <a:pPr marL="0" indent="0">
              <a:buNone/>
            </a:pPr>
            <a:r>
              <a:rPr lang="en-US" sz="2800" b="1" u="sng" dirty="0"/>
              <a:t>Advanced knowledge</a:t>
            </a:r>
          </a:p>
          <a:p>
            <a:pPr marL="0" indent="0">
              <a:buNone/>
            </a:pPr>
            <a:endParaRPr lang="en-US" sz="2800" dirty="0" smtClean="0">
              <a:solidFill>
                <a:srgbClr val="0000FF"/>
              </a:solidFill>
            </a:endParaRPr>
          </a:p>
          <a:p>
            <a:pPr marL="0" indent="0">
              <a:buNone/>
            </a:pPr>
            <a:endParaRPr lang="en-US" sz="2800" dirty="0">
              <a:solidFill>
                <a:srgbClr val="0000FF"/>
              </a:solidFill>
            </a:endParaRPr>
          </a:p>
        </p:txBody>
      </p:sp>
    </p:spTree>
    <p:custDataLst>
      <p:tags r:id="rId1"/>
    </p:custDataLst>
    <p:extLst>
      <p:ext uri="{BB962C8B-B14F-4D97-AF65-F5344CB8AC3E}">
        <p14:creationId xmlns:p14="http://schemas.microsoft.com/office/powerpoint/2010/main" val="9655102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Q19b</a:t>
            </a:r>
            <a:endParaRPr lang="en-US" dirty="0"/>
          </a:p>
        </p:txBody>
      </p:sp>
      <p:sp>
        <p:nvSpPr>
          <p:cNvPr id="3" name="Content Placeholder 2"/>
          <p:cNvSpPr>
            <a:spLocks noGrp="1"/>
          </p:cNvSpPr>
          <p:nvPr>
            <p:ph idx="1"/>
          </p:nvPr>
        </p:nvSpPr>
        <p:spPr>
          <a:xfrm>
            <a:off x="457200" y="1600200"/>
            <a:ext cx="8229600" cy="5000625"/>
          </a:xfrm>
        </p:spPr>
        <p:txBody>
          <a:bodyPr>
            <a:normAutofit fontScale="70000" lnSpcReduction="20000"/>
          </a:bodyPr>
          <a:lstStyle/>
          <a:p>
            <a:pPr marL="0" lvl="0" indent="0">
              <a:buNone/>
            </a:pPr>
            <a:r>
              <a:rPr lang="en-NZ" dirty="0" smtClean="0"/>
              <a:t>b. What </a:t>
            </a:r>
            <a:r>
              <a:rPr lang="en-NZ" dirty="0"/>
              <a:t>is the </a:t>
            </a:r>
            <a:r>
              <a:rPr lang="en-NZ" u="sng" dirty="0"/>
              <a:t>role</a:t>
            </a:r>
            <a:r>
              <a:rPr lang="en-NZ" dirty="0"/>
              <a:t> of antibiotics </a:t>
            </a:r>
            <a:r>
              <a:rPr lang="en-NZ" u="sng" dirty="0"/>
              <a:t>for this patient</a:t>
            </a:r>
            <a:r>
              <a:rPr lang="en-NZ" dirty="0"/>
              <a:t>? State two (2) points in your answer. (2 marks</a:t>
            </a:r>
            <a:r>
              <a:rPr lang="en-NZ" dirty="0" smtClean="0"/>
              <a:t>)</a:t>
            </a:r>
          </a:p>
          <a:p>
            <a:pPr marL="0" lvl="0" indent="0">
              <a:buNone/>
            </a:pPr>
            <a:endParaRPr lang="en-AU" sz="4400" dirty="0"/>
          </a:p>
          <a:p>
            <a:pPr lvl="0"/>
            <a:r>
              <a:rPr lang="en-NZ" b="1" dirty="0" smtClean="0"/>
              <a:t>Broad </a:t>
            </a:r>
            <a:r>
              <a:rPr lang="en-NZ" b="1" dirty="0"/>
              <a:t>spectrum IV if cirrhosis and variceal bleeding clinically likely</a:t>
            </a:r>
            <a:endParaRPr lang="en-AU" sz="4400" dirty="0"/>
          </a:p>
          <a:p>
            <a:pPr lvl="0"/>
            <a:r>
              <a:rPr lang="en-NZ" b="1" dirty="0"/>
              <a:t>Even in absence of infective precipitant</a:t>
            </a:r>
            <a:endParaRPr lang="en-AU" sz="4400" dirty="0"/>
          </a:p>
          <a:p>
            <a:pPr lvl="0"/>
            <a:r>
              <a:rPr lang="en-NZ" b="1" dirty="0"/>
              <a:t>If cirrhosis:</a:t>
            </a:r>
            <a:endParaRPr lang="en-AU" sz="4400" dirty="0"/>
          </a:p>
          <a:p>
            <a:pPr lvl="1"/>
            <a:r>
              <a:rPr lang="en-NZ" dirty="0"/>
              <a:t>Up to 20% of Cirrhosis with GIT bleed will have bacterial infection present at presentation</a:t>
            </a:r>
            <a:endParaRPr lang="en-AU" sz="4000" dirty="0"/>
          </a:p>
          <a:p>
            <a:pPr lvl="1"/>
            <a:r>
              <a:rPr lang="en-NZ" dirty="0"/>
              <a:t>50% develop when in hospital</a:t>
            </a:r>
            <a:endParaRPr lang="en-AU" sz="4000" dirty="0"/>
          </a:p>
          <a:p>
            <a:pPr lvl="0"/>
            <a:r>
              <a:rPr lang="en-NZ" b="1" dirty="0"/>
              <a:t>Multiple trials show prophylactic Abs ↓ complications</a:t>
            </a:r>
            <a:endParaRPr lang="en-AU" sz="4400" dirty="0"/>
          </a:p>
          <a:p>
            <a:pPr lvl="0"/>
            <a:r>
              <a:rPr lang="en-NZ" b="1" dirty="0" smtClean="0"/>
              <a:t>Multiple </a:t>
            </a:r>
            <a:r>
              <a:rPr lang="en-NZ" b="1" dirty="0"/>
              <a:t>trials show prophylactic Abs ↓ mortality</a:t>
            </a:r>
            <a:endParaRPr lang="en-AU" sz="4400" dirty="0"/>
          </a:p>
          <a:p>
            <a:pPr lvl="0"/>
            <a:r>
              <a:rPr lang="en-NZ" b="1" dirty="0"/>
              <a:t>Abs should be broad spectrum- </a:t>
            </a:r>
            <a:r>
              <a:rPr lang="en-NZ" dirty="0"/>
              <a:t>no consensus in which “broad spectrum” ab is indicated</a:t>
            </a:r>
            <a:endParaRPr lang="en-AU" sz="4400" dirty="0"/>
          </a:p>
          <a:p>
            <a:pPr marL="0" indent="0">
              <a:buNone/>
            </a:pPr>
            <a:endParaRPr lang="en-US" sz="2800" dirty="0" smtClean="0">
              <a:solidFill>
                <a:srgbClr val="0000FF"/>
              </a:solidFill>
            </a:endParaRPr>
          </a:p>
          <a:p>
            <a:pPr marL="0" indent="0">
              <a:buNone/>
            </a:pPr>
            <a:r>
              <a:rPr lang="en-US" sz="2800" b="1" u="sng" dirty="0"/>
              <a:t>Advanced knowledge</a:t>
            </a:r>
          </a:p>
          <a:p>
            <a:pPr marL="0" indent="0">
              <a:buNone/>
            </a:pPr>
            <a:endParaRPr lang="en-US" sz="2800" dirty="0" smtClean="0">
              <a:solidFill>
                <a:srgbClr val="0000FF"/>
              </a:solidFill>
            </a:endParaRPr>
          </a:p>
          <a:p>
            <a:pPr marL="0" indent="0">
              <a:buNone/>
            </a:pPr>
            <a:endParaRPr lang="en-US" sz="2800" dirty="0">
              <a:solidFill>
                <a:srgbClr val="0000FF"/>
              </a:solidFill>
            </a:endParaRPr>
          </a:p>
        </p:txBody>
      </p:sp>
    </p:spTree>
    <p:custDataLst>
      <p:tags r:id="rId1"/>
    </p:custDataLst>
    <p:extLst>
      <p:ext uri="{BB962C8B-B14F-4D97-AF65-F5344CB8AC3E}">
        <p14:creationId xmlns:p14="http://schemas.microsoft.com/office/powerpoint/2010/main" val="556714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Q19b</a:t>
            </a:r>
            <a:endParaRPr lang="en-US" dirty="0"/>
          </a:p>
        </p:txBody>
      </p:sp>
      <p:sp>
        <p:nvSpPr>
          <p:cNvPr id="3" name="Content Placeholder 2"/>
          <p:cNvSpPr>
            <a:spLocks noGrp="1"/>
          </p:cNvSpPr>
          <p:nvPr>
            <p:ph idx="1"/>
          </p:nvPr>
        </p:nvSpPr>
        <p:spPr/>
        <p:txBody>
          <a:bodyPr>
            <a:normAutofit/>
          </a:bodyPr>
          <a:lstStyle/>
          <a:p>
            <a:pPr marL="0" lvl="0" indent="0">
              <a:buNone/>
            </a:pPr>
            <a:r>
              <a:rPr lang="en-NZ" dirty="0"/>
              <a:t>b. What is the role of antibiotics for this patient? State two (2) points in your answer. (2 marks)</a:t>
            </a:r>
          </a:p>
          <a:p>
            <a:pPr marL="0" indent="0">
              <a:buNone/>
            </a:pPr>
            <a:endParaRPr lang="en-US" dirty="0" smtClean="0"/>
          </a:p>
          <a:p>
            <a:r>
              <a:rPr lang="en-US" dirty="0" smtClean="0"/>
              <a:t>Not </a:t>
            </a:r>
            <a:r>
              <a:rPr lang="en-US" dirty="0"/>
              <a:t>so good</a:t>
            </a:r>
          </a:p>
          <a:p>
            <a:pPr lvl="1"/>
            <a:r>
              <a:rPr lang="en-US" sz="2400" dirty="0" smtClean="0"/>
              <a:t>“Rx sepsis”</a:t>
            </a:r>
          </a:p>
          <a:p>
            <a:pPr lvl="1"/>
            <a:r>
              <a:rPr lang="en-US" sz="2400" dirty="0" smtClean="0"/>
              <a:t>“reduce infection”</a:t>
            </a:r>
            <a:endParaRPr lang="en-US" sz="2400" dirty="0"/>
          </a:p>
        </p:txBody>
      </p:sp>
    </p:spTree>
    <p:custDataLst>
      <p:tags r:id="rId1"/>
    </p:custDataLst>
    <p:extLst>
      <p:ext uri="{BB962C8B-B14F-4D97-AF65-F5344CB8AC3E}">
        <p14:creationId xmlns:p14="http://schemas.microsoft.com/office/powerpoint/2010/main" val="824889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Q19c</a:t>
            </a:r>
            <a:endParaRPr lang="en-US" dirty="0"/>
          </a:p>
        </p:txBody>
      </p:sp>
      <p:sp>
        <p:nvSpPr>
          <p:cNvPr id="3" name="Content Placeholder 2"/>
          <p:cNvSpPr>
            <a:spLocks noGrp="1"/>
          </p:cNvSpPr>
          <p:nvPr>
            <p:ph idx="1"/>
          </p:nvPr>
        </p:nvSpPr>
        <p:spPr/>
        <p:txBody>
          <a:bodyPr>
            <a:normAutofit/>
          </a:bodyPr>
          <a:lstStyle/>
          <a:p>
            <a:pPr marL="0" indent="0">
              <a:buNone/>
            </a:pPr>
            <a:r>
              <a:rPr lang="en-NZ" sz="2800" dirty="0" smtClean="0"/>
              <a:t>The </a:t>
            </a:r>
            <a:r>
              <a:rPr lang="en-NZ" sz="2800" dirty="0"/>
              <a:t>patient is observed in your department. Investigations are pending.</a:t>
            </a:r>
            <a:endParaRPr lang="en-AU" sz="2800" dirty="0"/>
          </a:p>
          <a:p>
            <a:pPr marL="0" lvl="0" indent="0">
              <a:buNone/>
            </a:pPr>
            <a:r>
              <a:rPr lang="en-NZ" sz="2800" dirty="0" smtClean="0"/>
              <a:t>c</a:t>
            </a:r>
            <a:r>
              <a:rPr lang="en-NZ" sz="2800" b="1" dirty="0" smtClean="0"/>
              <a:t>. List </a:t>
            </a:r>
            <a:r>
              <a:rPr lang="en-NZ" sz="2800" b="1" dirty="0"/>
              <a:t>five (5) markers that may be used to predict the need for transfusion or urgent endoscopy for this patient. (5 marks)</a:t>
            </a:r>
            <a:endParaRPr lang="en-AU" sz="2800" b="1" dirty="0"/>
          </a:p>
          <a:p>
            <a:pPr marL="0" indent="0">
              <a:buNone/>
            </a:pPr>
            <a:endParaRPr lang="en-US" sz="2800" dirty="0">
              <a:solidFill>
                <a:srgbClr val="000000"/>
              </a:solidFill>
            </a:endParaRPr>
          </a:p>
          <a:p>
            <a:pPr marL="0" indent="0">
              <a:buNone/>
            </a:pPr>
            <a:endParaRPr lang="en-US" sz="2800" dirty="0" smtClean="0">
              <a:solidFill>
                <a:srgbClr val="000000"/>
              </a:solidFill>
            </a:endParaRPr>
          </a:p>
          <a:p>
            <a:pPr marL="0" indent="0">
              <a:buNone/>
            </a:pPr>
            <a:r>
              <a:rPr lang="en-US" sz="2800" b="1" u="sng" dirty="0" smtClean="0">
                <a:solidFill>
                  <a:srgbClr val="000000"/>
                </a:solidFill>
              </a:rPr>
              <a:t>Core knowledge</a:t>
            </a:r>
            <a:endParaRPr lang="en-US" sz="2800" b="1" u="sng" dirty="0">
              <a:solidFill>
                <a:srgbClr val="000000"/>
              </a:solidFill>
            </a:endParaRPr>
          </a:p>
        </p:txBody>
      </p:sp>
    </p:spTree>
    <p:custDataLst>
      <p:tags r:id="rId1"/>
    </p:custDataLst>
    <p:extLst>
      <p:ext uri="{BB962C8B-B14F-4D97-AF65-F5344CB8AC3E}">
        <p14:creationId xmlns:p14="http://schemas.microsoft.com/office/powerpoint/2010/main" val="11594386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Q19c</a:t>
            </a:r>
            <a:endParaRPr lang="en-US" dirty="0"/>
          </a:p>
        </p:txBody>
      </p:sp>
      <p:sp>
        <p:nvSpPr>
          <p:cNvPr id="3" name="Content Placeholder 2"/>
          <p:cNvSpPr>
            <a:spLocks noGrp="1"/>
          </p:cNvSpPr>
          <p:nvPr>
            <p:ph idx="1"/>
          </p:nvPr>
        </p:nvSpPr>
        <p:spPr/>
        <p:txBody>
          <a:bodyPr>
            <a:normAutofit fontScale="55000" lnSpcReduction="20000"/>
          </a:bodyPr>
          <a:lstStyle/>
          <a:p>
            <a:pPr marL="0" indent="0">
              <a:buNone/>
            </a:pPr>
            <a:r>
              <a:rPr lang="en-NZ" sz="3300" dirty="0" smtClean="0"/>
              <a:t>The </a:t>
            </a:r>
            <a:r>
              <a:rPr lang="en-NZ" sz="3300" dirty="0"/>
              <a:t>patient is observed in your department. Investigations are pending.</a:t>
            </a:r>
            <a:endParaRPr lang="en-AU" sz="3300" dirty="0"/>
          </a:p>
          <a:p>
            <a:pPr marL="0" lvl="0" indent="0">
              <a:buNone/>
            </a:pPr>
            <a:r>
              <a:rPr lang="en-NZ" sz="3300" b="1" dirty="0" smtClean="0"/>
              <a:t>c. List </a:t>
            </a:r>
            <a:r>
              <a:rPr lang="en-NZ" sz="3300" b="1" dirty="0"/>
              <a:t>five (5) markers that may be used to predict the need for transfusion or urgent endoscopy for this patient. (5 marks)</a:t>
            </a:r>
            <a:endParaRPr lang="en-AU" sz="3300" b="1" dirty="0"/>
          </a:p>
          <a:p>
            <a:pPr marL="0" indent="0">
              <a:buNone/>
            </a:pPr>
            <a:r>
              <a:rPr lang="en-NZ" sz="2800" dirty="0"/>
              <a:t>NB: answer based on Glasgow Blatchford scale and </a:t>
            </a:r>
            <a:r>
              <a:rPr lang="en-NZ" sz="2800" dirty="0" err="1"/>
              <a:t>AIMS65</a:t>
            </a:r>
            <a:r>
              <a:rPr lang="en-NZ" sz="2800" dirty="0"/>
              <a:t> score</a:t>
            </a:r>
            <a:endParaRPr lang="en-AU" sz="2800" dirty="0"/>
          </a:p>
          <a:p>
            <a:pPr lvl="0"/>
            <a:r>
              <a:rPr lang="en-NZ" sz="2800" b="1" dirty="0"/>
              <a:t>Urea level </a:t>
            </a:r>
            <a:endParaRPr lang="en-AU" sz="2800" dirty="0"/>
          </a:p>
          <a:p>
            <a:pPr lvl="0"/>
            <a:r>
              <a:rPr lang="en-NZ" sz="2800" b="1" dirty="0"/>
              <a:t>Hb level</a:t>
            </a:r>
            <a:endParaRPr lang="en-AU" sz="2800" dirty="0"/>
          </a:p>
          <a:p>
            <a:pPr lvl="0"/>
            <a:r>
              <a:rPr lang="en-NZ" sz="2800" b="1" dirty="0"/>
              <a:t>Systolic BP</a:t>
            </a:r>
            <a:endParaRPr lang="en-AU" sz="2800" dirty="0"/>
          </a:p>
          <a:p>
            <a:pPr lvl="0"/>
            <a:r>
              <a:rPr lang="en-NZ" sz="2800" b="1" dirty="0"/>
              <a:t>Heart rate</a:t>
            </a:r>
            <a:endParaRPr lang="en-AU" sz="2800" dirty="0"/>
          </a:p>
          <a:p>
            <a:pPr lvl="0"/>
            <a:r>
              <a:rPr lang="en-NZ" sz="2800" b="1" dirty="0"/>
              <a:t>Presence of melaena</a:t>
            </a:r>
            <a:endParaRPr lang="en-AU" sz="2800" dirty="0"/>
          </a:p>
          <a:p>
            <a:pPr lvl="0"/>
            <a:r>
              <a:rPr lang="en-NZ" sz="2800" b="1" dirty="0"/>
              <a:t>Presence of syncope</a:t>
            </a:r>
            <a:endParaRPr lang="en-AU" sz="2800" dirty="0"/>
          </a:p>
          <a:p>
            <a:pPr lvl="0"/>
            <a:r>
              <a:rPr lang="en-NZ" sz="2800" b="1" dirty="0"/>
              <a:t>Presence of Liver disease</a:t>
            </a:r>
            <a:endParaRPr lang="en-AU" sz="2800" dirty="0"/>
          </a:p>
          <a:p>
            <a:pPr lvl="0"/>
            <a:r>
              <a:rPr lang="en-NZ" sz="2800" b="1" dirty="0"/>
              <a:t>Presence of Cardiac failure</a:t>
            </a:r>
            <a:endParaRPr lang="en-AU" sz="2800" dirty="0"/>
          </a:p>
          <a:p>
            <a:pPr lvl="0"/>
            <a:r>
              <a:rPr lang="en-NZ" sz="2800" b="1" dirty="0"/>
              <a:t>INR</a:t>
            </a:r>
            <a:endParaRPr lang="en-AU" sz="2800" dirty="0"/>
          </a:p>
          <a:p>
            <a:pPr lvl="0"/>
            <a:r>
              <a:rPr lang="en-NZ" sz="2800" b="1" dirty="0"/>
              <a:t>Altered mental state</a:t>
            </a:r>
            <a:endParaRPr lang="en-AU" sz="2800" dirty="0"/>
          </a:p>
          <a:p>
            <a:pPr lvl="0"/>
            <a:r>
              <a:rPr lang="en-NZ" sz="2800" b="1" dirty="0"/>
              <a:t>Serum albumin</a:t>
            </a:r>
            <a:endParaRPr lang="en-AU" sz="2800" dirty="0"/>
          </a:p>
          <a:p>
            <a:pPr marL="0" indent="0">
              <a:buNone/>
            </a:pPr>
            <a:endParaRPr lang="en-US" sz="2800" dirty="0">
              <a:solidFill>
                <a:srgbClr val="000000"/>
              </a:solidFill>
            </a:endParaRPr>
          </a:p>
          <a:p>
            <a:pPr marL="0" indent="0">
              <a:buNone/>
            </a:pPr>
            <a:endParaRPr lang="en-US" sz="2800" dirty="0" smtClean="0">
              <a:solidFill>
                <a:srgbClr val="000000"/>
              </a:solidFill>
            </a:endParaRPr>
          </a:p>
          <a:p>
            <a:pPr marL="0" indent="0">
              <a:buNone/>
            </a:pPr>
            <a:r>
              <a:rPr lang="en-US" sz="2800" b="1" u="sng" dirty="0" smtClean="0">
                <a:solidFill>
                  <a:srgbClr val="000000"/>
                </a:solidFill>
              </a:rPr>
              <a:t>Core knowledge</a:t>
            </a:r>
            <a:endParaRPr lang="en-US" sz="2800" b="1" u="sng" dirty="0">
              <a:solidFill>
                <a:srgbClr val="000000"/>
              </a:solidFill>
            </a:endParaRPr>
          </a:p>
        </p:txBody>
      </p:sp>
    </p:spTree>
    <p:custDataLst>
      <p:tags r:id="rId1"/>
    </p:custDataLst>
    <p:extLst>
      <p:ext uri="{BB962C8B-B14F-4D97-AF65-F5344CB8AC3E}">
        <p14:creationId xmlns:p14="http://schemas.microsoft.com/office/powerpoint/2010/main" val="4161477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Q19c</a:t>
            </a:r>
            <a:endParaRPr lang="en-US" dirty="0"/>
          </a:p>
        </p:txBody>
      </p:sp>
      <p:sp>
        <p:nvSpPr>
          <p:cNvPr id="3" name="Content Placeholder 2"/>
          <p:cNvSpPr>
            <a:spLocks noGrp="1"/>
          </p:cNvSpPr>
          <p:nvPr>
            <p:ph idx="1"/>
          </p:nvPr>
        </p:nvSpPr>
        <p:spPr/>
        <p:txBody>
          <a:bodyPr>
            <a:normAutofit/>
          </a:bodyPr>
          <a:lstStyle/>
          <a:p>
            <a:pPr marL="0" lvl="0" indent="0">
              <a:buNone/>
            </a:pPr>
            <a:r>
              <a:rPr lang="en-NZ" sz="2800" b="1" dirty="0" smtClean="0"/>
              <a:t>c. List </a:t>
            </a:r>
            <a:r>
              <a:rPr lang="en-NZ" sz="2800" b="1" dirty="0"/>
              <a:t>five (5) markers that may be used to predict the need for transfusion or urgent endoscopy for this patient. (5 marks)</a:t>
            </a:r>
            <a:endParaRPr lang="en-AU" sz="2800" b="1" dirty="0"/>
          </a:p>
          <a:p>
            <a:pPr marL="0" indent="0">
              <a:buNone/>
            </a:pPr>
            <a:r>
              <a:rPr lang="en-US" sz="2800" dirty="0" smtClean="0">
                <a:solidFill>
                  <a:srgbClr val="000000"/>
                </a:solidFill>
              </a:rPr>
              <a:t>Not so good:</a:t>
            </a:r>
          </a:p>
          <a:p>
            <a:pPr lvl="1"/>
            <a:r>
              <a:rPr lang="en-US" sz="2400" dirty="0" smtClean="0">
                <a:solidFill>
                  <a:srgbClr val="000000"/>
                </a:solidFill>
              </a:rPr>
              <a:t>“BP, HR, U/O, change in HR over time”</a:t>
            </a:r>
          </a:p>
          <a:p>
            <a:pPr lvl="1"/>
            <a:r>
              <a:rPr lang="en-US" sz="2400" dirty="0" smtClean="0">
                <a:solidFill>
                  <a:srgbClr val="000000"/>
                </a:solidFill>
              </a:rPr>
              <a:t>detailed answers</a:t>
            </a:r>
          </a:p>
          <a:p>
            <a:pPr lvl="1"/>
            <a:endParaRPr lang="en-US" sz="2400" dirty="0">
              <a:solidFill>
                <a:srgbClr val="000000"/>
              </a:solidFill>
            </a:endParaRPr>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pic>
        <p:nvPicPr>
          <p:cNvPr id="6" name="Picture 1" descr="FG5JRKAHTOUD4P1"/>
          <p:cNvPicPr>
            <a:picLocks noChangeAspect="1" noChangeArrowheads="1"/>
          </p:cNvPicPr>
          <p:nvPr/>
        </p:nvPicPr>
        <p:blipFill>
          <a:blip r:embed="rId3">
            <a:extLst>
              <a:ext uri="{28A0092B-C50C-407E-A947-70E740481C1C}">
                <a14:useLocalDpi xmlns:a14="http://schemas.microsoft.com/office/drawing/2010/main" val="0"/>
              </a:ext>
            </a:extLst>
          </a:blip>
          <a:srcRect l="16237"/>
          <a:stretch>
            <a:fillRect/>
          </a:stretch>
        </p:blipFill>
        <p:spPr bwMode="auto">
          <a:xfrm rot="5400000">
            <a:off x="5890164" y="3958890"/>
            <a:ext cx="2562227" cy="279785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668439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19d</a:t>
            </a:r>
            <a:endParaRPr lang="en-US" dirty="0"/>
          </a:p>
        </p:txBody>
      </p:sp>
      <p:sp>
        <p:nvSpPr>
          <p:cNvPr id="3" name="Content Placeholder 2"/>
          <p:cNvSpPr>
            <a:spLocks noGrp="1"/>
          </p:cNvSpPr>
          <p:nvPr>
            <p:ph idx="1"/>
          </p:nvPr>
        </p:nvSpPr>
        <p:spPr/>
        <p:txBody>
          <a:bodyPr>
            <a:normAutofit/>
          </a:bodyPr>
          <a:lstStyle/>
          <a:p>
            <a:pPr marL="0" indent="0">
              <a:buNone/>
            </a:pPr>
            <a:r>
              <a:rPr lang="en-NZ" sz="2800" dirty="0" smtClean="0"/>
              <a:t>d. What </a:t>
            </a:r>
            <a:r>
              <a:rPr lang="en-NZ" sz="2800" dirty="0"/>
              <a:t>is the role of proton pump inhibitors for this patient? State three (3) points in your answer.  (3 marks</a:t>
            </a:r>
            <a:r>
              <a:rPr lang="en-NZ" sz="2800" dirty="0" smtClean="0"/>
              <a:t>)</a:t>
            </a:r>
          </a:p>
          <a:p>
            <a:pPr marL="0" indent="0">
              <a:buNone/>
            </a:pPr>
            <a:endParaRPr lang="en-AU" sz="2800" dirty="0"/>
          </a:p>
          <a:p>
            <a:pPr marL="0" indent="0">
              <a:buNone/>
            </a:pPr>
            <a:endParaRPr lang="en-US" sz="2800" dirty="0">
              <a:solidFill>
                <a:srgbClr val="000000"/>
              </a:solidFill>
            </a:endParaRPr>
          </a:p>
          <a:p>
            <a:pPr marL="0" indent="0">
              <a:buNone/>
            </a:pPr>
            <a:endParaRPr lang="en-US" sz="2800" dirty="0" smtClean="0">
              <a:solidFill>
                <a:srgbClr val="000000"/>
              </a:solidFill>
            </a:endParaRPr>
          </a:p>
          <a:p>
            <a:pPr marL="0" indent="0">
              <a:buNone/>
            </a:pPr>
            <a:endParaRPr lang="en-US" sz="2800" dirty="0">
              <a:solidFill>
                <a:srgbClr val="000000"/>
              </a:solidFill>
            </a:endParaRPr>
          </a:p>
          <a:p>
            <a:pPr marL="0" indent="0">
              <a:buNone/>
            </a:pPr>
            <a:r>
              <a:rPr lang="en-US" sz="2800" b="1" u="sng" dirty="0" smtClean="0">
                <a:solidFill>
                  <a:srgbClr val="000000"/>
                </a:solidFill>
              </a:rPr>
              <a:t>Core knowledge</a:t>
            </a:r>
            <a:endParaRPr lang="en-US" sz="2800" b="1" u="sng" dirty="0">
              <a:solidFill>
                <a:srgbClr val="000000"/>
              </a:solidFill>
            </a:endParaRPr>
          </a:p>
          <a:p>
            <a:pPr marL="0" indent="0">
              <a:buNone/>
            </a:pPr>
            <a:endParaRPr lang="en-US" dirty="0">
              <a:solidFill>
                <a:srgbClr val="000000"/>
              </a:solidFill>
            </a:endParaRPr>
          </a:p>
        </p:txBody>
      </p:sp>
    </p:spTree>
    <p:custDataLst>
      <p:tags r:id="rId1"/>
    </p:custDataLst>
    <p:extLst>
      <p:ext uri="{BB962C8B-B14F-4D97-AF65-F5344CB8AC3E}">
        <p14:creationId xmlns:p14="http://schemas.microsoft.com/office/powerpoint/2010/main" val="3957574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19d</a:t>
            </a:r>
            <a:endParaRPr lang="en-US" dirty="0"/>
          </a:p>
        </p:txBody>
      </p:sp>
      <p:sp>
        <p:nvSpPr>
          <p:cNvPr id="3" name="Content Placeholder 2"/>
          <p:cNvSpPr>
            <a:spLocks noGrp="1"/>
          </p:cNvSpPr>
          <p:nvPr>
            <p:ph idx="1"/>
          </p:nvPr>
        </p:nvSpPr>
        <p:spPr>
          <a:xfrm>
            <a:off x="457200" y="1600200"/>
            <a:ext cx="8229600" cy="5019675"/>
          </a:xfrm>
        </p:spPr>
        <p:txBody>
          <a:bodyPr>
            <a:normAutofit fontScale="70000" lnSpcReduction="20000"/>
          </a:bodyPr>
          <a:lstStyle/>
          <a:p>
            <a:pPr marL="0" indent="0">
              <a:buNone/>
            </a:pPr>
            <a:r>
              <a:rPr lang="en-NZ" sz="2800" dirty="0" smtClean="0"/>
              <a:t>d. What </a:t>
            </a:r>
            <a:r>
              <a:rPr lang="en-NZ" sz="2800" dirty="0"/>
              <a:t>is the </a:t>
            </a:r>
            <a:r>
              <a:rPr lang="en-NZ" sz="2800" u="sng" dirty="0"/>
              <a:t>role</a:t>
            </a:r>
            <a:r>
              <a:rPr lang="en-NZ" sz="2800" dirty="0"/>
              <a:t> of proton pump inhibitors </a:t>
            </a:r>
            <a:r>
              <a:rPr lang="en-NZ" sz="2800" u="sng" dirty="0"/>
              <a:t>for this patient</a:t>
            </a:r>
            <a:r>
              <a:rPr lang="en-NZ" sz="2800" dirty="0"/>
              <a:t>? State three (3) points in your answer.  (3 marks</a:t>
            </a:r>
            <a:r>
              <a:rPr lang="en-NZ" sz="2800" dirty="0" smtClean="0"/>
              <a:t>)</a:t>
            </a:r>
          </a:p>
          <a:p>
            <a:pPr marL="0" indent="0">
              <a:buNone/>
            </a:pPr>
            <a:endParaRPr lang="en-AU" sz="2800" dirty="0"/>
          </a:p>
          <a:p>
            <a:pPr lvl="0"/>
            <a:r>
              <a:rPr lang="en-NZ" sz="2800" b="1" dirty="0"/>
              <a:t>IV high dose bolus followed by infusion is considered standard of </a:t>
            </a:r>
            <a:r>
              <a:rPr lang="en-NZ" sz="2800" b="1" dirty="0" smtClean="0"/>
              <a:t>care</a:t>
            </a:r>
          </a:p>
          <a:p>
            <a:pPr marL="0" lvl="0" indent="0">
              <a:buNone/>
            </a:pPr>
            <a:endParaRPr lang="en-AU" sz="2800" dirty="0" smtClean="0"/>
          </a:p>
          <a:p>
            <a:pPr marL="0" lvl="0" indent="0">
              <a:buNone/>
            </a:pPr>
            <a:endParaRPr lang="en-AU" sz="2800" dirty="0"/>
          </a:p>
          <a:p>
            <a:pPr lvl="0"/>
            <a:r>
              <a:rPr lang="en-NZ" sz="2800" b="1" dirty="0"/>
              <a:t>Maintains gastric pH &gt;6 - important for platelet aggregation</a:t>
            </a:r>
            <a:endParaRPr lang="en-AU" sz="2800" dirty="0"/>
          </a:p>
          <a:p>
            <a:pPr lvl="0"/>
            <a:r>
              <a:rPr lang="en-NZ" sz="2800" b="1" dirty="0"/>
              <a:t>↓ hospital LOS</a:t>
            </a:r>
            <a:endParaRPr lang="en-AU" sz="2800" dirty="0"/>
          </a:p>
          <a:p>
            <a:pPr lvl="0"/>
            <a:r>
              <a:rPr lang="en-NZ" sz="2800" b="1" dirty="0"/>
              <a:t>↓ bleeding rate at endoscopy in those with delayed endoscopy</a:t>
            </a:r>
            <a:endParaRPr lang="en-AU" sz="2800" dirty="0"/>
          </a:p>
          <a:p>
            <a:pPr lvl="0"/>
            <a:r>
              <a:rPr lang="en-NZ" sz="2800" b="1" dirty="0"/>
              <a:t>Does not ↓ transfusion requirements</a:t>
            </a:r>
            <a:endParaRPr lang="en-AU" sz="2800" dirty="0"/>
          </a:p>
          <a:p>
            <a:pPr lvl="0"/>
            <a:r>
              <a:rPr lang="en-NZ" sz="2800" b="1" dirty="0"/>
              <a:t>Does not ↓ recurrent bleeding</a:t>
            </a:r>
            <a:endParaRPr lang="en-AU" sz="2800" dirty="0"/>
          </a:p>
          <a:p>
            <a:pPr lvl="0"/>
            <a:r>
              <a:rPr lang="en-NZ" sz="2800" b="1" dirty="0"/>
              <a:t>Does not ↓ mortality</a:t>
            </a:r>
            <a:endParaRPr lang="en-AU" sz="2800" dirty="0"/>
          </a:p>
          <a:p>
            <a:pPr marL="0" indent="0">
              <a:buNone/>
            </a:pPr>
            <a:endParaRPr lang="en-US" sz="2800" dirty="0" smtClean="0">
              <a:solidFill>
                <a:srgbClr val="000000"/>
              </a:solidFill>
            </a:endParaRPr>
          </a:p>
          <a:p>
            <a:pPr marL="0" indent="0">
              <a:buNone/>
            </a:pPr>
            <a:endParaRPr lang="en-US" sz="2800" dirty="0">
              <a:solidFill>
                <a:srgbClr val="000000"/>
              </a:solidFill>
            </a:endParaRPr>
          </a:p>
          <a:p>
            <a:pPr marL="0" indent="0">
              <a:buNone/>
            </a:pPr>
            <a:r>
              <a:rPr lang="en-US" sz="2800" b="1" u="sng" dirty="0" smtClean="0">
                <a:solidFill>
                  <a:srgbClr val="000000"/>
                </a:solidFill>
              </a:rPr>
              <a:t>Core knowledge</a:t>
            </a:r>
            <a:endParaRPr lang="en-US" sz="2800" b="1" u="sng" dirty="0">
              <a:solidFill>
                <a:srgbClr val="000000"/>
              </a:solidFill>
            </a:endParaRPr>
          </a:p>
          <a:p>
            <a:pPr marL="0" indent="0">
              <a:buNone/>
            </a:pPr>
            <a:endParaRPr lang="en-US" dirty="0">
              <a:solidFill>
                <a:srgbClr val="000000"/>
              </a:solidFill>
            </a:endParaRPr>
          </a:p>
        </p:txBody>
      </p:sp>
    </p:spTree>
    <p:custDataLst>
      <p:tags r:id="rId1"/>
    </p:custDataLst>
    <p:extLst>
      <p:ext uri="{BB962C8B-B14F-4D97-AF65-F5344CB8AC3E}">
        <p14:creationId xmlns:p14="http://schemas.microsoft.com/office/powerpoint/2010/main" val="24210627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19d</a:t>
            </a:r>
            <a:endParaRPr lang="en-US" dirty="0"/>
          </a:p>
        </p:txBody>
      </p:sp>
      <p:sp>
        <p:nvSpPr>
          <p:cNvPr id="3" name="Content Placeholder 2"/>
          <p:cNvSpPr>
            <a:spLocks noGrp="1"/>
          </p:cNvSpPr>
          <p:nvPr>
            <p:ph idx="1"/>
          </p:nvPr>
        </p:nvSpPr>
        <p:spPr>
          <a:xfrm>
            <a:off x="457200" y="1600200"/>
            <a:ext cx="8229600" cy="5019675"/>
          </a:xfrm>
        </p:spPr>
        <p:txBody>
          <a:bodyPr>
            <a:normAutofit/>
          </a:bodyPr>
          <a:lstStyle/>
          <a:p>
            <a:pPr marL="0" indent="0">
              <a:buNone/>
            </a:pPr>
            <a:r>
              <a:rPr lang="en-NZ" sz="2800" dirty="0" smtClean="0"/>
              <a:t>d. What </a:t>
            </a:r>
            <a:r>
              <a:rPr lang="en-NZ" sz="2800" dirty="0"/>
              <a:t>is the role of proton pump inhibitors for this patient? State three (3) points in your answer.  (3 marks</a:t>
            </a:r>
            <a:r>
              <a:rPr lang="en-NZ" sz="2800" dirty="0" smtClean="0"/>
              <a:t>)</a:t>
            </a:r>
          </a:p>
          <a:p>
            <a:pPr marL="0" indent="0">
              <a:buNone/>
            </a:pPr>
            <a:r>
              <a:rPr lang="en-US" dirty="0" smtClean="0">
                <a:solidFill>
                  <a:srgbClr val="000000"/>
                </a:solidFill>
              </a:rPr>
              <a:t>Not so good:</a:t>
            </a:r>
          </a:p>
          <a:p>
            <a:pPr lvl="1"/>
            <a:r>
              <a:rPr lang="en-US" dirty="0" smtClean="0">
                <a:solidFill>
                  <a:srgbClr val="000000"/>
                </a:solidFill>
              </a:rPr>
              <a:t>“↓ acidity in stomach”</a:t>
            </a:r>
          </a:p>
          <a:p>
            <a:pPr lvl="1"/>
            <a:r>
              <a:rPr lang="en-US" dirty="0" smtClean="0">
                <a:solidFill>
                  <a:srgbClr val="000000"/>
                </a:solidFill>
              </a:rPr>
              <a:t>“less effective if variceal bleed”</a:t>
            </a:r>
          </a:p>
          <a:p>
            <a:pPr lvl="1"/>
            <a:endParaRPr lang="en-US" dirty="0" smtClean="0">
              <a:solidFill>
                <a:srgbClr val="000000"/>
              </a:solidFill>
            </a:endParaRPr>
          </a:p>
          <a:p>
            <a:pPr marL="0" indent="0">
              <a:buNone/>
            </a:pPr>
            <a:endParaRPr lang="en-AU" sz="2800" dirty="0"/>
          </a:p>
        </p:txBody>
      </p:sp>
    </p:spTree>
    <p:custDataLst>
      <p:tags r:id="rId1"/>
    </p:custDataLst>
    <p:extLst>
      <p:ext uri="{BB962C8B-B14F-4D97-AF65-F5344CB8AC3E}">
        <p14:creationId xmlns:p14="http://schemas.microsoft.com/office/powerpoint/2010/main" val="3359652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19e</a:t>
            </a:r>
            <a:endParaRPr lang="en-US" dirty="0"/>
          </a:p>
        </p:txBody>
      </p:sp>
      <p:sp>
        <p:nvSpPr>
          <p:cNvPr id="3" name="Content Placeholder 2"/>
          <p:cNvSpPr>
            <a:spLocks noGrp="1"/>
          </p:cNvSpPr>
          <p:nvPr>
            <p:ph idx="1"/>
          </p:nvPr>
        </p:nvSpPr>
        <p:spPr>
          <a:xfrm>
            <a:off x="457200" y="1600200"/>
            <a:ext cx="8229600" cy="5067300"/>
          </a:xfrm>
        </p:spPr>
        <p:txBody>
          <a:bodyPr>
            <a:normAutofit/>
          </a:bodyPr>
          <a:lstStyle/>
          <a:p>
            <a:pPr marL="0" lvl="0" indent="0">
              <a:buNone/>
            </a:pPr>
            <a:r>
              <a:rPr lang="en-NZ" sz="2400" dirty="0" smtClean="0"/>
              <a:t>e. What </a:t>
            </a:r>
            <a:r>
              <a:rPr lang="en-NZ" sz="2400" dirty="0"/>
              <a:t>is the </a:t>
            </a:r>
            <a:r>
              <a:rPr lang="en-NZ" sz="2400" u="sng" dirty="0"/>
              <a:t>role</a:t>
            </a:r>
            <a:r>
              <a:rPr lang="en-NZ" sz="2400" dirty="0"/>
              <a:t> of Tranexamic acid for </a:t>
            </a:r>
            <a:r>
              <a:rPr lang="en-NZ" sz="2400" u="sng" dirty="0"/>
              <a:t>this patient</a:t>
            </a:r>
            <a:r>
              <a:rPr lang="en-NZ" sz="2400" dirty="0"/>
              <a:t>? State three (3) points in your answer.  </a:t>
            </a:r>
            <a:endParaRPr lang="en-NZ" sz="2400" dirty="0" smtClean="0"/>
          </a:p>
          <a:p>
            <a:pPr marL="0" indent="0">
              <a:buNone/>
            </a:pPr>
            <a:endParaRPr lang="en-US" sz="2400" dirty="0" smtClean="0"/>
          </a:p>
          <a:p>
            <a:pPr marL="0" indent="0">
              <a:buNone/>
            </a:pPr>
            <a:endParaRPr lang="en-US" sz="2400" dirty="0"/>
          </a:p>
          <a:p>
            <a:pPr marL="0" indent="0">
              <a:buNone/>
            </a:pPr>
            <a:r>
              <a:rPr lang="en-US" sz="2400" b="1" u="sng" dirty="0" smtClean="0">
                <a:solidFill>
                  <a:srgbClr val="000000"/>
                </a:solidFill>
              </a:rPr>
              <a:t>Advanced knowledge</a:t>
            </a:r>
          </a:p>
          <a:p>
            <a:pPr marL="0" indent="0">
              <a:buNone/>
            </a:pPr>
            <a:endParaRPr lang="en-US" sz="2400" b="1" u="sng" dirty="0">
              <a:solidFill>
                <a:srgbClr val="000000"/>
              </a:solidFill>
            </a:endParaRPr>
          </a:p>
          <a:p>
            <a:pPr marL="0" indent="0">
              <a:buNone/>
            </a:pPr>
            <a:endParaRPr lang="en-US" sz="2400" b="1" u="sng" dirty="0" smtClean="0">
              <a:solidFill>
                <a:srgbClr val="000000"/>
              </a:solidFill>
            </a:endParaRPr>
          </a:p>
          <a:p>
            <a:pPr marL="0" indent="0">
              <a:buNone/>
            </a:pPr>
            <a:r>
              <a:rPr lang="en-US" sz="2400" dirty="0" smtClean="0">
                <a:solidFill>
                  <a:srgbClr val="000000"/>
                </a:solidFill>
              </a:rPr>
              <a:t>But………………….</a:t>
            </a:r>
          </a:p>
          <a:p>
            <a:pPr marL="0" indent="0">
              <a:buNone/>
            </a:pPr>
            <a:endParaRPr lang="en-US" sz="2400" dirty="0"/>
          </a:p>
          <a:p>
            <a:endParaRPr lang="en-US" dirty="0"/>
          </a:p>
        </p:txBody>
      </p:sp>
    </p:spTree>
    <p:custDataLst>
      <p:tags r:id="rId1"/>
    </p:custDataLst>
    <p:extLst>
      <p:ext uri="{BB962C8B-B14F-4D97-AF65-F5344CB8AC3E}">
        <p14:creationId xmlns:p14="http://schemas.microsoft.com/office/powerpoint/2010/main" val="16071940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Q1a</a:t>
            </a:r>
            <a:endParaRPr lang="en-US" dirty="0"/>
          </a:p>
        </p:txBody>
      </p:sp>
      <p:sp>
        <p:nvSpPr>
          <p:cNvPr id="3" name="Content Placeholder 2"/>
          <p:cNvSpPr>
            <a:spLocks noGrp="1"/>
          </p:cNvSpPr>
          <p:nvPr>
            <p:ph idx="1"/>
          </p:nvPr>
        </p:nvSpPr>
        <p:spPr/>
        <p:txBody>
          <a:bodyPr>
            <a:noAutofit/>
          </a:bodyPr>
          <a:lstStyle/>
          <a:p>
            <a:pPr marL="0" indent="0">
              <a:buNone/>
            </a:pPr>
            <a:r>
              <a:rPr lang="en-AU" sz="1800" dirty="0" smtClean="0"/>
              <a:t>You </a:t>
            </a:r>
            <a:r>
              <a:rPr lang="en-AU" sz="1800" dirty="0"/>
              <a:t>receive ambulance pre-notification of a patient in cardiac arrest. The patient is a 45 year old female with unknown past history. She complained of chest pain prior to collapse nearby to the hospital. She is currently in VF arrest with ACLS in progress. Estimated time of arrival is 5 minutes.</a:t>
            </a:r>
          </a:p>
          <a:p>
            <a:pPr marL="0" indent="0">
              <a:buNone/>
            </a:pPr>
            <a:r>
              <a:rPr lang="en-AU" sz="1800" dirty="0"/>
              <a:t> </a:t>
            </a:r>
            <a:endParaRPr lang="en-AU" sz="1800" dirty="0" smtClean="0"/>
          </a:p>
          <a:p>
            <a:pPr marL="0" indent="0">
              <a:buNone/>
            </a:pPr>
            <a:r>
              <a:rPr lang="en-AU" sz="1800" dirty="0" smtClean="0"/>
              <a:t>a. </a:t>
            </a:r>
            <a:r>
              <a:rPr lang="en-NZ" sz="1800" dirty="0" smtClean="0"/>
              <a:t>Other </a:t>
            </a:r>
            <a:r>
              <a:rPr lang="en-NZ" sz="1800" dirty="0"/>
              <a:t>than duration of ACLS, state six (6) key pieces of information that should be obtained in ambulance handover.  (6 marks)</a:t>
            </a:r>
            <a:endParaRPr lang="en-AU" sz="1800" dirty="0"/>
          </a:p>
          <a:p>
            <a:pPr marL="0" indent="0">
              <a:buNone/>
            </a:pPr>
            <a:endParaRPr lang="en-AU" sz="1800" dirty="0" smtClean="0"/>
          </a:p>
          <a:p>
            <a:pPr marL="0" indent="0">
              <a:buNone/>
            </a:pPr>
            <a:endParaRPr lang="en-AU" sz="1800" dirty="0"/>
          </a:p>
          <a:p>
            <a:pPr marL="0" indent="0">
              <a:buNone/>
            </a:pPr>
            <a:r>
              <a:rPr lang="en-AU" sz="1800" dirty="0" smtClean="0"/>
              <a:t>“What must I receive/ ask?”</a:t>
            </a:r>
          </a:p>
          <a:p>
            <a:pPr marL="0" indent="0">
              <a:buNone/>
            </a:pPr>
            <a:r>
              <a:rPr lang="en-AU" sz="1800" dirty="0" smtClean="0"/>
              <a:t>“What info can I not get from another source?”</a:t>
            </a:r>
          </a:p>
          <a:p>
            <a:pPr marL="0" indent="0">
              <a:buNone/>
            </a:pPr>
            <a:endParaRPr lang="en-AU" sz="1800" dirty="0"/>
          </a:p>
          <a:p>
            <a:pPr marL="0" indent="0">
              <a:buNone/>
            </a:pPr>
            <a:endParaRPr lang="en-AU" sz="1800" dirty="0" smtClean="0"/>
          </a:p>
          <a:p>
            <a:pPr marL="0" indent="0">
              <a:buNone/>
            </a:pPr>
            <a:r>
              <a:rPr lang="en-AU" sz="2400" b="1" u="sng" dirty="0" smtClean="0"/>
              <a:t>Core knowledge</a:t>
            </a:r>
            <a:endParaRPr lang="en-AU" sz="2400" b="1" u="sng" dirty="0"/>
          </a:p>
          <a:p>
            <a:pPr marL="0" indent="0">
              <a:buNone/>
            </a:pPr>
            <a:endParaRPr lang="en-US" sz="1800" dirty="0"/>
          </a:p>
        </p:txBody>
      </p:sp>
    </p:spTree>
    <p:custDataLst>
      <p:tags r:id="rId1"/>
    </p:custDataLst>
    <p:extLst>
      <p:ext uri="{BB962C8B-B14F-4D97-AF65-F5344CB8AC3E}">
        <p14:creationId xmlns:p14="http://schemas.microsoft.com/office/powerpoint/2010/main" val="1361273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19e</a:t>
            </a:r>
            <a:endParaRPr lang="en-US" dirty="0"/>
          </a:p>
        </p:txBody>
      </p:sp>
      <p:sp>
        <p:nvSpPr>
          <p:cNvPr id="3" name="Content Placeholder 2"/>
          <p:cNvSpPr>
            <a:spLocks noGrp="1"/>
          </p:cNvSpPr>
          <p:nvPr>
            <p:ph idx="1"/>
          </p:nvPr>
        </p:nvSpPr>
        <p:spPr>
          <a:xfrm>
            <a:off x="457200" y="1600200"/>
            <a:ext cx="8229600" cy="5067300"/>
          </a:xfrm>
        </p:spPr>
        <p:txBody>
          <a:bodyPr>
            <a:normAutofit/>
          </a:bodyPr>
          <a:lstStyle/>
          <a:p>
            <a:pPr marL="0" lvl="0" indent="0">
              <a:buNone/>
            </a:pPr>
            <a:r>
              <a:rPr lang="en-NZ" sz="2400" dirty="0" smtClean="0"/>
              <a:t>e. What </a:t>
            </a:r>
            <a:r>
              <a:rPr lang="en-NZ" sz="2400" dirty="0"/>
              <a:t>is the </a:t>
            </a:r>
            <a:r>
              <a:rPr lang="en-NZ" sz="2400" u="sng" dirty="0"/>
              <a:t>role</a:t>
            </a:r>
            <a:r>
              <a:rPr lang="en-NZ" sz="2400" dirty="0"/>
              <a:t> of Tranexamic acid for </a:t>
            </a:r>
            <a:r>
              <a:rPr lang="en-NZ" sz="2400" u="sng" dirty="0"/>
              <a:t>this patient</a:t>
            </a:r>
            <a:r>
              <a:rPr lang="en-NZ" sz="2400" dirty="0"/>
              <a:t>? State three (3) points in your answer.  </a:t>
            </a:r>
            <a:endParaRPr lang="en-NZ" sz="2400" dirty="0" smtClean="0"/>
          </a:p>
          <a:p>
            <a:pPr marL="0" indent="0">
              <a:buNone/>
            </a:pPr>
            <a:endParaRPr lang="en-US" sz="2400" dirty="0" smtClean="0"/>
          </a:p>
          <a:p>
            <a:pPr marL="0" indent="0">
              <a:buNone/>
            </a:pPr>
            <a:endParaRPr lang="en-US" sz="2400" dirty="0"/>
          </a:p>
          <a:p>
            <a:pPr marL="0" indent="0">
              <a:buNone/>
            </a:pPr>
            <a:r>
              <a:rPr lang="en-US" sz="2400" b="1" u="sng" dirty="0" smtClean="0">
                <a:solidFill>
                  <a:srgbClr val="000000"/>
                </a:solidFill>
              </a:rPr>
              <a:t>Advanced knowledge</a:t>
            </a:r>
          </a:p>
          <a:p>
            <a:pPr marL="0" indent="0">
              <a:buNone/>
            </a:pPr>
            <a:endParaRPr lang="en-US" sz="2400" b="1" u="sng" dirty="0">
              <a:solidFill>
                <a:srgbClr val="000000"/>
              </a:solidFill>
            </a:endParaRPr>
          </a:p>
          <a:p>
            <a:pPr marL="0" indent="0">
              <a:buNone/>
            </a:pPr>
            <a:endParaRPr lang="en-US" sz="2400" b="1" u="sng" dirty="0" smtClean="0">
              <a:solidFill>
                <a:srgbClr val="000000"/>
              </a:solidFill>
            </a:endParaRPr>
          </a:p>
          <a:p>
            <a:pPr marL="0" indent="0">
              <a:buNone/>
            </a:pPr>
            <a:r>
              <a:rPr lang="en-US" sz="2400" dirty="0" smtClean="0">
                <a:solidFill>
                  <a:srgbClr val="000000"/>
                </a:solidFill>
              </a:rPr>
              <a:t>But………………….</a:t>
            </a:r>
          </a:p>
          <a:p>
            <a:pPr marL="0" indent="0">
              <a:buNone/>
            </a:pPr>
            <a:r>
              <a:rPr lang="en-US" b="1" dirty="0" smtClean="0">
                <a:solidFill>
                  <a:srgbClr val="000000"/>
                </a:solidFill>
              </a:rPr>
              <a:t>Do we use it?</a:t>
            </a:r>
          </a:p>
          <a:p>
            <a:pPr marL="0" indent="0">
              <a:buNone/>
            </a:pPr>
            <a:r>
              <a:rPr lang="en-US" b="1" dirty="0" smtClean="0">
                <a:solidFill>
                  <a:srgbClr val="000000"/>
                </a:solidFill>
              </a:rPr>
              <a:t>When might we use it?</a:t>
            </a:r>
            <a:endParaRPr lang="en-US" b="1" dirty="0">
              <a:solidFill>
                <a:srgbClr val="000000"/>
              </a:solidFill>
            </a:endParaRPr>
          </a:p>
          <a:p>
            <a:pPr marL="0" indent="0">
              <a:buNone/>
            </a:pPr>
            <a:endParaRPr lang="en-US" sz="2400"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4848" y="2524123"/>
            <a:ext cx="4368802" cy="3276602"/>
          </a:xfrm>
          <a:prstGeom prst="rect">
            <a:avLst/>
          </a:prstGeom>
        </p:spPr>
      </p:pic>
    </p:spTree>
    <p:custDataLst>
      <p:tags r:id="rId1"/>
    </p:custDataLst>
    <p:extLst>
      <p:ext uri="{BB962C8B-B14F-4D97-AF65-F5344CB8AC3E}">
        <p14:creationId xmlns:p14="http://schemas.microsoft.com/office/powerpoint/2010/main" val="8740363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19e</a:t>
            </a:r>
            <a:endParaRPr lang="en-US" dirty="0"/>
          </a:p>
        </p:txBody>
      </p:sp>
      <p:sp>
        <p:nvSpPr>
          <p:cNvPr id="3" name="Content Placeholder 2"/>
          <p:cNvSpPr>
            <a:spLocks noGrp="1"/>
          </p:cNvSpPr>
          <p:nvPr>
            <p:ph idx="1"/>
          </p:nvPr>
        </p:nvSpPr>
        <p:spPr/>
        <p:txBody>
          <a:bodyPr>
            <a:normAutofit fontScale="92500" lnSpcReduction="10000"/>
          </a:bodyPr>
          <a:lstStyle/>
          <a:p>
            <a:pPr marL="0" lvl="0" indent="0">
              <a:buNone/>
            </a:pPr>
            <a:r>
              <a:rPr lang="en-NZ" sz="2400" dirty="0" smtClean="0"/>
              <a:t>e. What </a:t>
            </a:r>
            <a:r>
              <a:rPr lang="en-NZ" sz="2400" dirty="0"/>
              <a:t>is the </a:t>
            </a:r>
            <a:r>
              <a:rPr lang="en-NZ" sz="2400" u="sng" dirty="0"/>
              <a:t>role</a:t>
            </a:r>
            <a:r>
              <a:rPr lang="en-NZ" sz="2400" dirty="0"/>
              <a:t> of Tranexamic acid for </a:t>
            </a:r>
            <a:r>
              <a:rPr lang="en-NZ" sz="2400" u="sng" dirty="0"/>
              <a:t>this patient</a:t>
            </a:r>
            <a:r>
              <a:rPr lang="en-NZ" sz="2400" dirty="0"/>
              <a:t>? State three (3) points in your answer.  </a:t>
            </a:r>
            <a:endParaRPr lang="en-NZ" sz="2400" dirty="0" smtClean="0"/>
          </a:p>
          <a:p>
            <a:pPr marL="0" lvl="0" indent="0">
              <a:buNone/>
            </a:pPr>
            <a:endParaRPr lang="en-AU" sz="2400" dirty="0"/>
          </a:p>
          <a:p>
            <a:pPr lvl="0"/>
            <a:r>
              <a:rPr lang="en-NZ" sz="2400" b="1" dirty="0"/>
              <a:t>No established indication for routine use</a:t>
            </a:r>
            <a:endParaRPr lang="en-AU" sz="2400" dirty="0"/>
          </a:p>
          <a:p>
            <a:pPr lvl="0"/>
            <a:r>
              <a:rPr lang="en-NZ" sz="2400" b="1" dirty="0"/>
              <a:t>Current evidence inconclusive</a:t>
            </a:r>
            <a:endParaRPr lang="en-AU" sz="2400" dirty="0"/>
          </a:p>
          <a:p>
            <a:pPr lvl="0"/>
            <a:r>
              <a:rPr lang="en-NZ" sz="2400" b="1" dirty="0"/>
              <a:t>Consider in unresponsive bleeding/ exsanguination despite routine care- especially where endoscopy is unavailable or significantly delayed</a:t>
            </a:r>
            <a:endParaRPr lang="en-AU" sz="2400" dirty="0"/>
          </a:p>
          <a:p>
            <a:pPr lvl="0"/>
            <a:r>
              <a:rPr lang="en-NZ" sz="2400" b="1" dirty="0"/>
              <a:t>HALT-IT trial (large RCT) currently in progress</a:t>
            </a:r>
            <a:endParaRPr lang="en-AU" sz="2400" dirty="0"/>
          </a:p>
          <a:p>
            <a:pPr marL="0" indent="0">
              <a:buNone/>
            </a:pPr>
            <a:endParaRPr lang="en-US" sz="2400" dirty="0" smtClean="0"/>
          </a:p>
          <a:p>
            <a:pPr marL="0" indent="0">
              <a:buNone/>
            </a:pPr>
            <a:endParaRPr lang="en-US" sz="2400" dirty="0"/>
          </a:p>
          <a:p>
            <a:pPr marL="0" indent="0">
              <a:buNone/>
            </a:pPr>
            <a:r>
              <a:rPr lang="en-US" sz="2400" b="1" u="sng" dirty="0" smtClean="0">
                <a:solidFill>
                  <a:srgbClr val="000000"/>
                </a:solidFill>
              </a:rPr>
              <a:t>Advanced </a:t>
            </a:r>
            <a:r>
              <a:rPr lang="en-US" sz="2400" b="1" u="sng" dirty="0">
                <a:solidFill>
                  <a:srgbClr val="000000"/>
                </a:solidFill>
              </a:rPr>
              <a:t>knowledge</a:t>
            </a:r>
          </a:p>
          <a:p>
            <a:pPr marL="0" indent="0">
              <a:buNone/>
            </a:pPr>
            <a:endParaRPr lang="en-US" sz="2400" dirty="0"/>
          </a:p>
          <a:p>
            <a:endParaRPr lang="en-US" dirty="0"/>
          </a:p>
        </p:txBody>
      </p:sp>
    </p:spTree>
    <p:custDataLst>
      <p:tags r:id="rId1"/>
    </p:custDataLst>
    <p:extLst>
      <p:ext uri="{BB962C8B-B14F-4D97-AF65-F5344CB8AC3E}">
        <p14:creationId xmlns:p14="http://schemas.microsoft.com/office/powerpoint/2010/main" val="540194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a:t>
            </a:r>
            <a:r>
              <a:rPr lang="en-US" dirty="0" err="1" smtClean="0"/>
              <a:t>Q1</a:t>
            </a:r>
            <a:r>
              <a:rPr lang="en-US" dirty="0" smtClean="0"/>
              <a:t> + 19</a:t>
            </a:r>
            <a:endParaRPr lang="en-US" dirty="0"/>
          </a:p>
        </p:txBody>
      </p:sp>
      <p:sp>
        <p:nvSpPr>
          <p:cNvPr id="3" name="Content Placeholder 2"/>
          <p:cNvSpPr>
            <a:spLocks noGrp="1"/>
          </p:cNvSpPr>
          <p:nvPr>
            <p:ph idx="1"/>
          </p:nvPr>
        </p:nvSpPr>
        <p:spPr/>
        <p:txBody>
          <a:bodyPr/>
          <a:lstStyle/>
          <a:p>
            <a:r>
              <a:rPr lang="en-US" dirty="0" smtClean="0"/>
              <a:t>Ranking:</a:t>
            </a:r>
          </a:p>
          <a:p>
            <a:pPr lvl="1"/>
            <a:r>
              <a:rPr lang="en-US" dirty="0" smtClean="0"/>
              <a:t>Bottom 30%</a:t>
            </a:r>
          </a:p>
          <a:p>
            <a:pPr lvl="1"/>
            <a:r>
              <a:rPr lang="en-US" dirty="0" smtClean="0"/>
              <a:t>Middle 30%</a:t>
            </a:r>
          </a:p>
          <a:p>
            <a:pPr lvl="1"/>
            <a:r>
              <a:rPr lang="en-US" dirty="0" smtClean="0"/>
              <a:t>Top 30%</a:t>
            </a:r>
          </a:p>
          <a:p>
            <a:r>
              <a:rPr lang="en-US" dirty="0" smtClean="0"/>
              <a:t>Practice SAQ to time</a:t>
            </a:r>
          </a:p>
          <a:p>
            <a:r>
              <a:rPr lang="en-US" dirty="0" smtClean="0"/>
              <a:t>Have answers reviewed by a FACEM</a:t>
            </a:r>
          </a:p>
        </p:txBody>
      </p:sp>
    </p:spTree>
    <p:custDataLst>
      <p:tags r:id="rId1"/>
    </p:custDataLst>
    <p:extLst>
      <p:ext uri="{BB962C8B-B14F-4D97-AF65-F5344CB8AC3E}">
        <p14:creationId xmlns:p14="http://schemas.microsoft.com/office/powerpoint/2010/main" val="24402747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the exam</a:t>
            </a:r>
            <a:endParaRPr lang="en-US" dirty="0"/>
          </a:p>
        </p:txBody>
      </p:sp>
      <p:sp>
        <p:nvSpPr>
          <p:cNvPr id="3" name="Content Placeholder 2"/>
          <p:cNvSpPr>
            <a:spLocks noGrp="1"/>
          </p:cNvSpPr>
          <p:nvPr>
            <p:ph idx="1"/>
          </p:nvPr>
        </p:nvSpPr>
        <p:spPr/>
        <p:txBody>
          <a:bodyPr/>
          <a:lstStyle/>
          <a:p>
            <a:r>
              <a:rPr lang="en-US" dirty="0" smtClean="0"/>
              <a:t>Next few weeks- Consolidate</a:t>
            </a:r>
          </a:p>
          <a:p>
            <a:r>
              <a:rPr lang="en-US" dirty="0" smtClean="0"/>
              <a:t>Use your clinical confidence and skills</a:t>
            </a:r>
          </a:p>
          <a:p>
            <a:r>
              <a:rPr lang="en-US" dirty="0" smtClean="0"/>
              <a:t>Think</a:t>
            </a:r>
          </a:p>
          <a:p>
            <a:r>
              <a:rPr lang="en-US" dirty="0" smtClean="0"/>
              <a:t>Focus on each Question:</a:t>
            </a:r>
          </a:p>
          <a:p>
            <a:pPr lvl="1"/>
            <a:r>
              <a:rPr lang="en-US" dirty="0" smtClean="0"/>
              <a:t>don’t get flustered by a bump</a:t>
            </a:r>
          </a:p>
        </p:txBody>
      </p:sp>
    </p:spTree>
    <p:custDataLst>
      <p:tags r:id="rId1"/>
    </p:custDataLst>
    <p:extLst>
      <p:ext uri="{BB962C8B-B14F-4D97-AF65-F5344CB8AC3E}">
        <p14:creationId xmlns:p14="http://schemas.microsoft.com/office/powerpoint/2010/main" val="32351685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17500" y="482600"/>
            <a:ext cx="8509000" cy="5892800"/>
          </a:xfrm>
          <a:prstGeom prst="rect">
            <a:avLst/>
          </a:prstGeom>
        </p:spPr>
      </p:pic>
    </p:spTree>
    <p:custDataLst>
      <p:tags r:id="rId1"/>
    </p:custDataLst>
    <p:extLst>
      <p:ext uri="{BB962C8B-B14F-4D97-AF65-F5344CB8AC3E}">
        <p14:creationId xmlns:p14="http://schemas.microsoft.com/office/powerpoint/2010/main" val="18233789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Q1a</a:t>
            </a:r>
            <a:endParaRPr lang="en-US" dirty="0"/>
          </a:p>
        </p:txBody>
      </p:sp>
      <p:sp>
        <p:nvSpPr>
          <p:cNvPr id="3" name="Content Placeholder 2"/>
          <p:cNvSpPr>
            <a:spLocks noGrp="1"/>
          </p:cNvSpPr>
          <p:nvPr>
            <p:ph idx="1"/>
          </p:nvPr>
        </p:nvSpPr>
        <p:spPr/>
        <p:txBody>
          <a:bodyPr>
            <a:noAutofit/>
          </a:bodyPr>
          <a:lstStyle/>
          <a:p>
            <a:pPr marL="0" indent="0">
              <a:buNone/>
            </a:pPr>
            <a:r>
              <a:rPr lang="en-AU" sz="1400" dirty="0" smtClean="0"/>
              <a:t>You </a:t>
            </a:r>
            <a:r>
              <a:rPr lang="en-AU" sz="1400" dirty="0"/>
              <a:t>receive ambulance pre-notification of a patient in cardiac arrest. The patient is a 45 year old female with unknown past history. She complained of chest pain prior to collapse nearby to the hospital. She is currently in VF arrest with ACLS in progress. Estimated time of arrival is 5 minutes.</a:t>
            </a:r>
          </a:p>
          <a:p>
            <a:pPr marL="0" indent="0">
              <a:buNone/>
            </a:pPr>
            <a:r>
              <a:rPr lang="en-AU" sz="1400" dirty="0"/>
              <a:t> </a:t>
            </a:r>
            <a:endParaRPr lang="en-AU" sz="1400" dirty="0" smtClean="0"/>
          </a:p>
          <a:p>
            <a:pPr marL="0" indent="0">
              <a:buNone/>
            </a:pPr>
            <a:r>
              <a:rPr lang="en-AU" sz="1400" dirty="0" smtClean="0"/>
              <a:t>a. </a:t>
            </a:r>
            <a:r>
              <a:rPr lang="en-NZ" sz="1400" dirty="0" smtClean="0"/>
              <a:t>Other </a:t>
            </a:r>
            <a:r>
              <a:rPr lang="en-NZ" sz="1400" dirty="0"/>
              <a:t>than duration of ACLS, state six (6) key pieces of information that should be obtained in ambulance handover.  (6 marks)</a:t>
            </a:r>
            <a:endParaRPr lang="en-AU" sz="1400" dirty="0"/>
          </a:p>
          <a:p>
            <a:pPr lvl="0"/>
            <a:r>
              <a:rPr lang="en-AU" sz="1400" b="1" dirty="0"/>
              <a:t>Identifiers- Name &amp; DOB</a:t>
            </a:r>
            <a:endParaRPr lang="en-AU" sz="1400" dirty="0"/>
          </a:p>
          <a:p>
            <a:pPr lvl="0"/>
            <a:r>
              <a:rPr lang="en-AU" sz="1400" b="1" dirty="0" err="1"/>
              <a:t>NOK</a:t>
            </a:r>
            <a:r>
              <a:rPr lang="en-AU" sz="1400" b="1" dirty="0"/>
              <a:t>/ bystander friends</a:t>
            </a:r>
            <a:endParaRPr lang="en-AU" sz="1400" dirty="0"/>
          </a:p>
          <a:p>
            <a:pPr lvl="0"/>
            <a:r>
              <a:rPr lang="en-AU" sz="1400" b="1" dirty="0"/>
              <a:t>Circumstances- drugs nearby/ access to drugs/ prior symptoms expanded</a:t>
            </a:r>
            <a:endParaRPr lang="en-AU" sz="1400" dirty="0"/>
          </a:p>
          <a:p>
            <a:pPr lvl="0"/>
            <a:r>
              <a:rPr lang="en-AU" sz="1400" b="1" dirty="0"/>
              <a:t>Bystander CPR- duration prior to ambulance</a:t>
            </a:r>
            <a:endParaRPr lang="en-AU" sz="1400" dirty="0"/>
          </a:p>
          <a:p>
            <a:pPr lvl="0"/>
            <a:r>
              <a:rPr lang="en-AU" sz="1400" b="1" dirty="0"/>
              <a:t>Initial cardiac rhythm</a:t>
            </a:r>
            <a:endParaRPr lang="en-AU" sz="1400" dirty="0"/>
          </a:p>
          <a:p>
            <a:pPr lvl="0"/>
            <a:r>
              <a:rPr lang="en-AU" sz="1400" b="1" dirty="0"/>
              <a:t>Number of shocks</a:t>
            </a:r>
            <a:endParaRPr lang="en-AU" sz="1400" dirty="0"/>
          </a:p>
          <a:p>
            <a:pPr lvl="0"/>
            <a:r>
              <a:rPr lang="en-AU" sz="1400" b="1" dirty="0"/>
              <a:t>Presence of </a:t>
            </a:r>
            <a:r>
              <a:rPr lang="en-AU" sz="1400" b="1" dirty="0" err="1"/>
              <a:t>ROSC</a:t>
            </a:r>
            <a:r>
              <a:rPr lang="en-AU" sz="1400" b="1" dirty="0"/>
              <a:t>/ down time</a:t>
            </a:r>
            <a:endParaRPr lang="en-AU" sz="1400" dirty="0"/>
          </a:p>
          <a:p>
            <a:pPr lvl="0"/>
            <a:r>
              <a:rPr lang="en-AU" sz="1400" b="1" dirty="0"/>
              <a:t>IV access working</a:t>
            </a:r>
            <a:endParaRPr lang="en-AU" sz="1400" dirty="0"/>
          </a:p>
          <a:p>
            <a:pPr lvl="0"/>
            <a:r>
              <a:rPr lang="en-AU" sz="1400" b="1" dirty="0"/>
              <a:t>Total drugs given/ especially whether amiodarone given</a:t>
            </a:r>
            <a:endParaRPr lang="en-AU" sz="1400" dirty="0"/>
          </a:p>
          <a:p>
            <a:pPr lvl="0"/>
            <a:r>
              <a:rPr lang="en-AU" sz="1400" b="1" dirty="0"/>
              <a:t>Infusions currently running</a:t>
            </a:r>
            <a:endParaRPr lang="en-AU" sz="1400" dirty="0"/>
          </a:p>
          <a:p>
            <a:pPr lvl="0"/>
            <a:r>
              <a:rPr lang="en-AU" sz="1400" b="1" dirty="0"/>
              <a:t>Airway manoeuvre difficulties- difficulty with ETT/ depth of ETT</a:t>
            </a:r>
            <a:endParaRPr lang="en-AU" sz="1400" dirty="0"/>
          </a:p>
          <a:p>
            <a:pPr lvl="0"/>
            <a:r>
              <a:rPr lang="en-AU" sz="1400" b="1" dirty="0"/>
              <a:t>BSL</a:t>
            </a:r>
            <a:endParaRPr lang="en-AU" sz="1400" dirty="0"/>
          </a:p>
          <a:p>
            <a:pPr marL="0" indent="0">
              <a:buNone/>
            </a:pPr>
            <a:endParaRPr lang="en-AU" sz="1400" dirty="0"/>
          </a:p>
          <a:p>
            <a:pPr marL="0" indent="0">
              <a:buNone/>
            </a:pPr>
            <a:endParaRPr lang="en-US" sz="1400" dirty="0"/>
          </a:p>
        </p:txBody>
      </p:sp>
    </p:spTree>
    <p:custDataLst>
      <p:tags r:id="rId1"/>
    </p:custDataLst>
    <p:extLst>
      <p:ext uri="{BB962C8B-B14F-4D97-AF65-F5344CB8AC3E}">
        <p14:creationId xmlns:p14="http://schemas.microsoft.com/office/powerpoint/2010/main" val="29147685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Q1a</a:t>
            </a:r>
            <a:endParaRPr lang="en-US" dirty="0"/>
          </a:p>
        </p:txBody>
      </p:sp>
      <p:sp>
        <p:nvSpPr>
          <p:cNvPr id="3" name="Content Placeholder 2"/>
          <p:cNvSpPr>
            <a:spLocks noGrp="1"/>
          </p:cNvSpPr>
          <p:nvPr>
            <p:ph idx="1"/>
          </p:nvPr>
        </p:nvSpPr>
        <p:spPr/>
        <p:txBody>
          <a:bodyPr>
            <a:noAutofit/>
          </a:bodyPr>
          <a:lstStyle/>
          <a:p>
            <a:pPr marL="0" indent="0">
              <a:buNone/>
            </a:pPr>
            <a:r>
              <a:rPr lang="en-AU" sz="1800" dirty="0" smtClean="0"/>
              <a:t>You </a:t>
            </a:r>
            <a:r>
              <a:rPr lang="en-AU" sz="1800" dirty="0"/>
              <a:t>receive ambulance pre-notification of a patient in cardiac arrest. The patient is a 45 year old female with unknown past history. She complained of chest pain prior to collapse nearby to the hospital. She is currently in VF arrest with ACLS in progress. Estimated time of arrival is 5 minutes.</a:t>
            </a:r>
          </a:p>
          <a:p>
            <a:pPr marL="0" indent="0">
              <a:buNone/>
            </a:pPr>
            <a:r>
              <a:rPr lang="en-AU" sz="1800" dirty="0"/>
              <a:t> </a:t>
            </a:r>
            <a:endParaRPr lang="en-AU" sz="1800" dirty="0" smtClean="0"/>
          </a:p>
          <a:p>
            <a:pPr marL="0" indent="0">
              <a:buNone/>
            </a:pPr>
            <a:r>
              <a:rPr lang="en-AU" sz="1800" dirty="0" smtClean="0"/>
              <a:t>a. </a:t>
            </a:r>
            <a:r>
              <a:rPr lang="en-NZ" sz="1800" dirty="0" smtClean="0"/>
              <a:t>Other </a:t>
            </a:r>
            <a:r>
              <a:rPr lang="en-NZ" sz="1800" dirty="0"/>
              <a:t>than duration of ACLS, </a:t>
            </a:r>
            <a:r>
              <a:rPr lang="en-NZ" sz="1800" dirty="0">
                <a:solidFill>
                  <a:srgbClr val="FF0000"/>
                </a:solidFill>
              </a:rPr>
              <a:t>state</a:t>
            </a:r>
            <a:r>
              <a:rPr lang="en-NZ" sz="1800" dirty="0"/>
              <a:t> six (6) key pieces of information that should be obtained in ambulance handover.  (6 marks)</a:t>
            </a:r>
            <a:endParaRPr lang="en-AU" sz="1800" dirty="0"/>
          </a:p>
          <a:p>
            <a:pPr marL="0" indent="0">
              <a:buNone/>
            </a:pPr>
            <a:r>
              <a:rPr lang="en-AU" sz="1800" b="1" dirty="0" smtClean="0"/>
              <a:t>Not so good:</a:t>
            </a:r>
          </a:p>
          <a:p>
            <a:pPr marL="685800" lvl="1">
              <a:buFontTx/>
              <a:buChar char="-"/>
            </a:pPr>
            <a:r>
              <a:rPr lang="en-AU" sz="2400" b="1" dirty="0" smtClean="0"/>
              <a:t>Not able to come up with 6 options for answer</a:t>
            </a:r>
          </a:p>
          <a:p>
            <a:pPr marL="685800" lvl="1">
              <a:buFontTx/>
              <a:buChar char="-"/>
            </a:pPr>
            <a:r>
              <a:rPr lang="en-AU" sz="1400" dirty="0" smtClean="0"/>
              <a:t>State = </a:t>
            </a:r>
            <a:r>
              <a:rPr lang="en-AU" sz="1400" b="1" dirty="0"/>
              <a:t>short statement/ phrase/ clause </a:t>
            </a:r>
            <a:r>
              <a:rPr lang="en-AU" sz="1400" b="1" dirty="0" smtClean="0"/>
              <a:t> not </a:t>
            </a:r>
            <a:r>
              <a:rPr lang="en-AU" sz="1400" dirty="0" smtClean="0"/>
              <a:t>“List” 1-3 words</a:t>
            </a:r>
          </a:p>
          <a:p>
            <a:pPr marL="685800" lvl="1">
              <a:buFontTx/>
              <a:buChar char="-"/>
            </a:pPr>
            <a:r>
              <a:rPr lang="en-AU" sz="1400" dirty="0" smtClean="0"/>
              <a:t>“IV access”</a:t>
            </a:r>
          </a:p>
          <a:p>
            <a:pPr marL="685800" lvl="1">
              <a:buFontTx/>
              <a:buChar char="-"/>
            </a:pPr>
            <a:r>
              <a:rPr lang="en-AU" sz="1400" dirty="0" smtClean="0"/>
              <a:t>“medications”</a:t>
            </a:r>
          </a:p>
          <a:p>
            <a:pPr marL="685800" lvl="1">
              <a:buFontTx/>
              <a:buChar char="-"/>
            </a:pPr>
            <a:r>
              <a:rPr lang="en-AU" sz="1400" dirty="0" smtClean="0"/>
              <a:t>“ETT tube”/ “intubated or not”</a:t>
            </a:r>
          </a:p>
          <a:p>
            <a:pPr marL="685800" lvl="1">
              <a:buFontTx/>
              <a:buChar char="-"/>
            </a:pPr>
            <a:endParaRPr lang="en-AU" sz="1400" dirty="0" smtClean="0"/>
          </a:p>
          <a:p>
            <a:pPr marL="685800" lvl="1">
              <a:buFontTx/>
              <a:buChar char="-"/>
            </a:pPr>
            <a:endParaRPr lang="en-AU" sz="1400" dirty="0" smtClean="0"/>
          </a:p>
          <a:p>
            <a:pPr marL="400050" lvl="1" indent="0">
              <a:buNone/>
            </a:pPr>
            <a:endParaRPr lang="en-AU" sz="1100" dirty="0"/>
          </a:p>
          <a:p>
            <a:pPr marL="0" indent="0">
              <a:buNone/>
            </a:pPr>
            <a:endParaRPr lang="en-US" sz="1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3056" b="33889"/>
          <a:stretch/>
        </p:blipFill>
        <p:spPr>
          <a:xfrm rot="5400000">
            <a:off x="6562725" y="4314825"/>
            <a:ext cx="3429000" cy="1657353"/>
          </a:xfrm>
          <a:prstGeom prst="rect">
            <a:avLst/>
          </a:prstGeom>
        </p:spPr>
      </p:pic>
    </p:spTree>
    <p:custDataLst>
      <p:tags r:id="rId1"/>
    </p:custDataLst>
    <p:extLst>
      <p:ext uri="{BB962C8B-B14F-4D97-AF65-F5344CB8AC3E}">
        <p14:creationId xmlns:p14="http://schemas.microsoft.com/office/powerpoint/2010/main" val="517495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b</a:t>
            </a:r>
            <a:endParaRPr lang="en-US" dirty="0"/>
          </a:p>
        </p:txBody>
      </p:sp>
      <p:sp>
        <p:nvSpPr>
          <p:cNvPr id="3" name="Content Placeholder 2"/>
          <p:cNvSpPr>
            <a:spLocks noGrp="1"/>
          </p:cNvSpPr>
          <p:nvPr>
            <p:ph idx="1"/>
          </p:nvPr>
        </p:nvSpPr>
        <p:spPr>
          <a:xfrm>
            <a:off x="457200" y="1600200"/>
            <a:ext cx="8229600" cy="5010150"/>
          </a:xfrm>
        </p:spPr>
        <p:txBody>
          <a:bodyPr>
            <a:normAutofit/>
          </a:bodyPr>
          <a:lstStyle/>
          <a:p>
            <a:pPr marL="0" indent="0">
              <a:buNone/>
            </a:pPr>
            <a:r>
              <a:rPr lang="en-AU" dirty="0" smtClean="0"/>
              <a:t>The </a:t>
            </a:r>
            <a:r>
              <a:rPr lang="en-AU" dirty="0"/>
              <a:t>patient arrives. CPR was performed for a total of 12 minutes. She is currently in slow AF at a heart rate of 40 /min with spontaneous circulation. An adrenaline infusion is running.</a:t>
            </a:r>
          </a:p>
          <a:p>
            <a:pPr marL="0" indent="0">
              <a:buNone/>
            </a:pPr>
            <a:r>
              <a:rPr lang="en-AU" dirty="0"/>
              <a:t> </a:t>
            </a:r>
          </a:p>
          <a:p>
            <a:pPr marL="0" lvl="0" indent="0">
              <a:buNone/>
            </a:pPr>
            <a:r>
              <a:rPr lang="en-AU" dirty="0" smtClean="0"/>
              <a:t>b. Should </a:t>
            </a:r>
            <a:r>
              <a:rPr lang="en-AU" dirty="0"/>
              <a:t>this patient be transferred urgently for primary coronary intervention ? (1 mark)</a:t>
            </a:r>
          </a:p>
          <a:p>
            <a:pPr marL="0" lvl="0" indent="0">
              <a:buNone/>
            </a:pPr>
            <a:endParaRPr lang="en-AU" dirty="0"/>
          </a:p>
          <a:p>
            <a:pPr marL="0" indent="0">
              <a:buNone/>
            </a:pPr>
            <a:r>
              <a:rPr lang="en-US" b="1" u="sng" dirty="0" smtClean="0"/>
              <a:t>Core knowledge</a:t>
            </a:r>
            <a:endParaRPr lang="en-US" b="1" u="sng" dirty="0"/>
          </a:p>
        </p:txBody>
      </p:sp>
    </p:spTree>
    <p:custDataLst>
      <p:tags r:id="rId1"/>
    </p:custDataLst>
    <p:extLst>
      <p:ext uri="{BB962C8B-B14F-4D97-AF65-F5344CB8AC3E}">
        <p14:creationId xmlns:p14="http://schemas.microsoft.com/office/powerpoint/2010/main" val="1039901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b</a:t>
            </a:r>
            <a:endParaRPr lang="en-US" dirty="0"/>
          </a:p>
        </p:txBody>
      </p:sp>
      <p:sp>
        <p:nvSpPr>
          <p:cNvPr id="3" name="Content Placeholder 2"/>
          <p:cNvSpPr>
            <a:spLocks noGrp="1"/>
          </p:cNvSpPr>
          <p:nvPr>
            <p:ph idx="1"/>
          </p:nvPr>
        </p:nvSpPr>
        <p:spPr>
          <a:xfrm>
            <a:off x="457200" y="1600200"/>
            <a:ext cx="8229600" cy="5010150"/>
          </a:xfrm>
        </p:spPr>
        <p:txBody>
          <a:bodyPr>
            <a:normAutofit lnSpcReduction="10000"/>
          </a:bodyPr>
          <a:lstStyle/>
          <a:p>
            <a:pPr marL="0" indent="0">
              <a:buNone/>
            </a:pPr>
            <a:r>
              <a:rPr lang="en-AU" dirty="0" smtClean="0"/>
              <a:t>The </a:t>
            </a:r>
            <a:r>
              <a:rPr lang="en-AU" dirty="0"/>
              <a:t>patient arrives. CPR was performed for a total of 12 minutes. She is currently in slow AF at a heart rate of 40 /min with spontaneous circulation. An adrenaline infusion is running.</a:t>
            </a:r>
          </a:p>
          <a:p>
            <a:pPr marL="0" indent="0">
              <a:buNone/>
            </a:pPr>
            <a:r>
              <a:rPr lang="en-AU" dirty="0"/>
              <a:t> </a:t>
            </a:r>
          </a:p>
          <a:p>
            <a:pPr marL="0" lvl="0" indent="0">
              <a:buNone/>
            </a:pPr>
            <a:r>
              <a:rPr lang="en-AU" dirty="0" smtClean="0"/>
              <a:t>b. Should </a:t>
            </a:r>
            <a:r>
              <a:rPr lang="en-AU" dirty="0"/>
              <a:t>this patient be transferred urgently for primary coronary intervention ? (1 mark)</a:t>
            </a:r>
          </a:p>
          <a:p>
            <a:pPr lvl="0"/>
            <a:r>
              <a:rPr lang="en-AU" b="1" dirty="0" smtClean="0"/>
              <a:t>Yes</a:t>
            </a:r>
          </a:p>
          <a:p>
            <a:pPr marL="0" lvl="0" indent="0">
              <a:buNone/>
            </a:pPr>
            <a:endParaRPr lang="en-AU" dirty="0"/>
          </a:p>
          <a:p>
            <a:pPr marL="0" indent="0">
              <a:buNone/>
            </a:pPr>
            <a:r>
              <a:rPr lang="en-US" b="1" u="sng" dirty="0" smtClean="0"/>
              <a:t>Core knowledge</a:t>
            </a:r>
            <a:endParaRPr lang="en-US" b="1" u="sng" dirty="0"/>
          </a:p>
        </p:txBody>
      </p:sp>
    </p:spTree>
    <p:custDataLst>
      <p:tags r:id="rId1"/>
    </p:custDataLst>
    <p:extLst>
      <p:ext uri="{BB962C8B-B14F-4D97-AF65-F5344CB8AC3E}">
        <p14:creationId xmlns:p14="http://schemas.microsoft.com/office/powerpoint/2010/main" val="1309833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a:t>
            </a:r>
            <a:endParaRPr lang="en-US" dirty="0"/>
          </a:p>
        </p:txBody>
      </p:sp>
      <p:sp>
        <p:nvSpPr>
          <p:cNvPr id="3" name="Content Placeholder 2"/>
          <p:cNvSpPr>
            <a:spLocks noGrp="1"/>
          </p:cNvSpPr>
          <p:nvPr>
            <p:ph idx="1"/>
          </p:nvPr>
        </p:nvSpPr>
        <p:spPr>
          <a:xfrm>
            <a:off x="457200" y="1600200"/>
            <a:ext cx="8229600" cy="5010150"/>
          </a:xfrm>
        </p:spPr>
        <p:txBody>
          <a:bodyPr>
            <a:normAutofit/>
          </a:bodyPr>
          <a:lstStyle/>
          <a:p>
            <a:pPr marL="0" lvl="0" indent="0">
              <a:buNone/>
            </a:pPr>
            <a:r>
              <a:rPr lang="en-AU" dirty="0" smtClean="0"/>
              <a:t>c. Justify </a:t>
            </a:r>
            <a:r>
              <a:rPr lang="en-AU" dirty="0"/>
              <a:t>your decision. State three (3) points in your answer. (3 marks)</a:t>
            </a:r>
          </a:p>
          <a:p>
            <a:pPr lvl="0"/>
            <a:r>
              <a:rPr lang="en-AU" sz="2600" b="1" dirty="0"/>
              <a:t>Indicated post </a:t>
            </a:r>
            <a:r>
              <a:rPr lang="en-AU" sz="2600" b="1" dirty="0" err="1" smtClean="0"/>
              <a:t>OHCA</a:t>
            </a:r>
            <a:r>
              <a:rPr lang="en-AU" sz="2600" b="1" dirty="0" smtClean="0"/>
              <a:t> </a:t>
            </a:r>
            <a:r>
              <a:rPr lang="en-AU" sz="2600" b="1" dirty="0"/>
              <a:t>arrest with </a:t>
            </a:r>
            <a:r>
              <a:rPr lang="en-AU" sz="2600" b="1" dirty="0" err="1"/>
              <a:t>ROSC</a:t>
            </a:r>
            <a:r>
              <a:rPr lang="en-AU" sz="2600" b="1" dirty="0"/>
              <a:t>- Included in </a:t>
            </a:r>
            <a:r>
              <a:rPr lang="en-AU" sz="2600" b="1" dirty="0" err="1"/>
              <a:t>ANZCOR</a:t>
            </a:r>
            <a:r>
              <a:rPr lang="en-AU" sz="2600" b="1" dirty="0"/>
              <a:t> guidelines</a:t>
            </a:r>
            <a:endParaRPr lang="en-AU" sz="2600" dirty="0"/>
          </a:p>
          <a:p>
            <a:pPr lvl="0"/>
            <a:r>
              <a:rPr lang="en-AU" sz="2600" b="1" dirty="0"/>
              <a:t>Likely acute coronary occlusion given age 45 </a:t>
            </a:r>
            <a:endParaRPr lang="en-AU" sz="2600" i="1" dirty="0"/>
          </a:p>
          <a:p>
            <a:pPr lvl="1"/>
            <a:r>
              <a:rPr lang="en-AU" sz="2200" i="1" dirty="0" smtClean="0"/>
              <a:t>80</a:t>
            </a:r>
            <a:r>
              <a:rPr lang="en-AU" sz="2200" i="1" dirty="0"/>
              <a:t>% of &gt; 45 yrs of </a:t>
            </a:r>
            <a:r>
              <a:rPr lang="en-AU" sz="2200" i="1" dirty="0" smtClean="0"/>
              <a:t>age</a:t>
            </a:r>
          </a:p>
          <a:p>
            <a:pPr lvl="1"/>
            <a:r>
              <a:rPr lang="en-AU" sz="2200" i="1" dirty="0" smtClean="0"/>
              <a:t>35 </a:t>
            </a:r>
            <a:r>
              <a:rPr lang="en-AU" sz="2200" i="1" dirty="0"/>
              <a:t>yrs is the </a:t>
            </a:r>
            <a:r>
              <a:rPr lang="en-AU" sz="2200" i="1" dirty="0" err="1"/>
              <a:t>cutoff</a:t>
            </a:r>
            <a:r>
              <a:rPr lang="en-AU" sz="2200" i="1" dirty="0"/>
              <a:t> point between genetic vs </a:t>
            </a:r>
            <a:r>
              <a:rPr lang="en-AU" sz="2200" i="1" dirty="0" smtClean="0"/>
              <a:t>structural</a:t>
            </a:r>
            <a:endParaRPr lang="en-AU" sz="2200" dirty="0"/>
          </a:p>
          <a:p>
            <a:pPr lvl="0"/>
            <a:r>
              <a:rPr lang="en-AU" sz="2600" b="1" dirty="0"/>
              <a:t>Especially if STEMI on ECG</a:t>
            </a:r>
            <a:endParaRPr lang="en-AU" sz="2600" dirty="0"/>
          </a:p>
          <a:p>
            <a:pPr lvl="0"/>
            <a:r>
              <a:rPr lang="en-AU" sz="2600" b="1" dirty="0"/>
              <a:t>Even in absence of ECG STEMI criteria </a:t>
            </a:r>
            <a:r>
              <a:rPr lang="en-AU" sz="2600" b="1" i="1" dirty="0"/>
              <a:t>(absent in ~ 1/3 of post arrest pt with acute coronary occlusions)</a:t>
            </a:r>
            <a:endParaRPr lang="en-AU" sz="2600" dirty="0"/>
          </a:p>
          <a:p>
            <a:pPr marL="0" indent="0">
              <a:buNone/>
            </a:pPr>
            <a:endParaRPr lang="en-US" dirty="0">
              <a:solidFill>
                <a:srgbClr val="0000FF"/>
              </a:solidFill>
            </a:endParaRPr>
          </a:p>
        </p:txBody>
      </p:sp>
    </p:spTree>
    <p:custDataLst>
      <p:tags r:id="rId1"/>
    </p:custDataLst>
    <p:extLst>
      <p:ext uri="{BB962C8B-B14F-4D97-AF65-F5344CB8AC3E}">
        <p14:creationId xmlns:p14="http://schemas.microsoft.com/office/powerpoint/2010/main" val="1448141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1" y="939800"/>
            <a:ext cx="8656776" cy="517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23221764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3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4559</TotalTime>
  <Words>1422</Words>
  <Application>Microsoft Office PowerPoint</Application>
  <PresentationFormat>On-screen Show (4:3)</PresentationFormat>
  <Paragraphs>255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Q1 &amp; Q 19</vt:lpstr>
      <vt:lpstr>- Read the Question - Answer the Q - Don’t add multiple points to one line - Don’t add extra points below lines - Writing (few only)  </vt:lpstr>
      <vt:lpstr>Q1a</vt:lpstr>
      <vt:lpstr>Q1a</vt:lpstr>
      <vt:lpstr>Q1a</vt:lpstr>
      <vt:lpstr>1 b</vt:lpstr>
      <vt:lpstr>1 b</vt:lpstr>
      <vt:lpstr>1 c</vt:lpstr>
      <vt:lpstr>PowerPoint Presentation</vt:lpstr>
      <vt:lpstr>1 d</vt:lpstr>
      <vt:lpstr>1 d</vt:lpstr>
      <vt:lpstr>1 e</vt:lpstr>
      <vt:lpstr>1 e</vt:lpstr>
      <vt:lpstr>Q19 a</vt:lpstr>
      <vt:lpstr>Q19</vt:lpstr>
      <vt:lpstr>Q19 a</vt:lpstr>
      <vt:lpstr>PowerPoint Presentation</vt:lpstr>
      <vt:lpstr>Q19a</vt:lpstr>
      <vt:lpstr>PowerPoint Presentation</vt:lpstr>
      <vt:lpstr>Q19b</vt:lpstr>
      <vt:lpstr>Q19b</vt:lpstr>
      <vt:lpstr>Q19b</vt:lpstr>
      <vt:lpstr>Q19c</vt:lpstr>
      <vt:lpstr>Q19c</vt:lpstr>
      <vt:lpstr>Q19c</vt:lpstr>
      <vt:lpstr>19d</vt:lpstr>
      <vt:lpstr>19d</vt:lpstr>
      <vt:lpstr>19d</vt:lpstr>
      <vt:lpstr>19e</vt:lpstr>
      <vt:lpstr>19e</vt:lpstr>
      <vt:lpstr>19e</vt:lpstr>
      <vt:lpstr>Summary- Q1 + 19</vt:lpstr>
      <vt:lpstr>For the exam</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Reade</dc:creator>
  <cp:lastModifiedBy>TOMRE</cp:lastModifiedBy>
  <cp:revision>80</cp:revision>
  <dcterms:created xsi:type="dcterms:W3CDTF">2016-06-15T09:45:54Z</dcterms:created>
  <dcterms:modified xsi:type="dcterms:W3CDTF">2017-06-08T08:07:06Z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EED4C975-67EA-45D9-84ED-E74C79FA8573</vt:lpwstr>
  </property>
  <property fmtid="{D5CDD505-2E9C-101B-9397-08002B2CF9AE}" pid="3" name="ArticulatePath">
    <vt:lpwstr>2017-2 MMC Trial Tom Q1 &amp; Q19</vt:lpwstr>
  </property>
</Properties>
</file>